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4"/>
  </p:notesMasterIdLst>
  <p:handoutMasterIdLst>
    <p:handoutMasterId r:id="rId35"/>
  </p:handoutMasterIdLst>
  <p:sldIdLst>
    <p:sldId id="259" r:id="rId2"/>
    <p:sldId id="260" r:id="rId3"/>
    <p:sldId id="261" r:id="rId4"/>
    <p:sldId id="296" r:id="rId5"/>
    <p:sldId id="271" r:id="rId6"/>
    <p:sldId id="273" r:id="rId7"/>
    <p:sldId id="263" r:id="rId8"/>
    <p:sldId id="272" r:id="rId9"/>
    <p:sldId id="275" r:id="rId10"/>
    <p:sldId id="276" r:id="rId11"/>
    <p:sldId id="264" r:id="rId12"/>
    <p:sldId id="277" r:id="rId13"/>
    <p:sldId id="265" r:id="rId14"/>
    <p:sldId id="278" r:id="rId15"/>
    <p:sldId id="284" r:id="rId16"/>
    <p:sldId id="285" r:id="rId17"/>
    <p:sldId id="266" r:id="rId18"/>
    <p:sldId id="288" r:id="rId19"/>
    <p:sldId id="280" r:id="rId20"/>
    <p:sldId id="290" r:id="rId21"/>
    <p:sldId id="289" r:id="rId22"/>
    <p:sldId id="281" r:id="rId23"/>
    <p:sldId id="267" r:id="rId24"/>
    <p:sldId id="291" r:id="rId25"/>
    <p:sldId id="287" r:id="rId26"/>
    <p:sldId id="292" r:id="rId27"/>
    <p:sldId id="282" r:id="rId28"/>
    <p:sldId id="293" r:id="rId29"/>
    <p:sldId id="283" r:id="rId30"/>
    <p:sldId id="294" r:id="rId31"/>
    <p:sldId id="269" r:id="rId32"/>
    <p:sldId id="295" r:id="rId33"/>
  </p:sldIdLst>
  <p:sldSz cx="12192000" cy="6858000"/>
  <p:notesSz cx="7104063" cy="10234613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1719C"/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æ·±è²æ ·å¼ 1 - å¼ºè°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ä¸­åº¦æ ·å¼ 2 - å¼ºè°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65" autoAdjust="0"/>
    <p:restoredTop sz="94660"/>
  </p:normalViewPr>
  <p:slideViewPr>
    <p:cSldViewPr snapToGrid="0" showGuides="1">
      <p:cViewPr varScale="1">
        <p:scale>
          <a:sx n="110" d="100"/>
          <a:sy n="110" d="100"/>
        </p:scale>
        <p:origin x="824" y="184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  <a:t>2020/7/14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  <a:t>2020/7/14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56EA01-4ADC-4EBD-96D5-D0B4731B440F}" type="slidenum">
              <a:rPr lang="de-DE" smtClean="0"/>
              <a:t>1</a:t>
            </a:fld>
            <a:endParaRPr lang="de-DE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56EA01-4ADC-4EBD-96D5-D0B4731B440F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806269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56EA01-4ADC-4EBD-96D5-D0B4731B440F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917645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56EA01-4ADC-4EBD-96D5-D0B4731B440F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137698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56EA01-4ADC-4EBD-96D5-D0B4731B440F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272164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56EA01-4ADC-4EBD-96D5-D0B4731B440F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669391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56EA01-4ADC-4EBD-96D5-D0B4731B440F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552189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56EA01-4ADC-4EBD-96D5-D0B4731B440F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248209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56EA01-4ADC-4EBD-96D5-D0B4731B440F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752925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56EA01-4ADC-4EBD-96D5-D0B4731B440F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784922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56EA01-4ADC-4EBD-96D5-D0B4731B440F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674086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56EA01-4ADC-4EBD-96D5-D0B4731B440F}" type="slidenum">
              <a:rPr lang="de-DE" smtClean="0"/>
              <a:t>2</a:t>
            </a:fld>
            <a:endParaRPr lang="de-DE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56EA01-4ADC-4EBD-96D5-D0B4731B440F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9338440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56EA01-4ADC-4EBD-96D5-D0B4731B440F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1153713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56EA01-4ADC-4EBD-96D5-D0B4731B440F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5287722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56EA01-4ADC-4EBD-96D5-D0B4731B440F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1102586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56EA01-4ADC-4EBD-96D5-D0B4731B440F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091643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56EA01-4ADC-4EBD-96D5-D0B4731B440F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8835812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56EA01-4ADC-4EBD-96D5-D0B4731B440F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2144442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56EA01-4ADC-4EBD-96D5-D0B4731B440F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9355719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56EA01-4ADC-4EBD-96D5-D0B4731B440F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8295383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56EA01-4ADC-4EBD-96D5-D0B4731B440F}" type="slidenum">
              <a:rPr lang="de-DE" smtClean="0"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020593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56EA01-4ADC-4EBD-96D5-D0B4731B440F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5994847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56EA01-4ADC-4EBD-96D5-D0B4731B440F}" type="slidenum">
              <a:rPr lang="de-DE" smtClean="0"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3083266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56EA01-4ADC-4EBD-96D5-D0B4731B440F}" type="slidenum">
              <a:rPr lang="de-DE" smtClean="0"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1579411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56EA01-4ADC-4EBD-96D5-D0B4731B440F}" type="slidenum">
              <a:rPr lang="de-DE" smtClean="0"/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470805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56EA01-4ADC-4EBD-96D5-D0B4731B440F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589009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56EA01-4ADC-4EBD-96D5-D0B4731B440F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70273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56EA01-4ADC-4EBD-96D5-D0B4731B440F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271935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56EA01-4ADC-4EBD-96D5-D0B4731B440F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497612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56EA01-4ADC-4EBD-96D5-D0B4731B440F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085723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56EA01-4ADC-4EBD-96D5-D0B4731B440F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777734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单击此处添加标题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2020/7/14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单击此处添加副标题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2020/7/14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2020/7/14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3751117"/>
            <a:ext cx="7321550" cy="811357"/>
          </a:xfrm>
        </p:spPr>
        <p:txBody>
          <a:bodyPr anchor="b">
            <a:normAutofit/>
          </a:bodyPr>
          <a:lstStyle>
            <a:lvl1pPr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7321550" cy="64755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2020/7/14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2400" b="1" i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2020/7/14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2020/7/14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800"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2020/7/14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2020/7/14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2020/7/14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8" name="直接连接符 7" hidden="1"/>
          <p:cNvCxnSpPr/>
          <p:nvPr userDrawn="1"/>
        </p:nvCxnSpPr>
        <p:spPr>
          <a:xfrm>
            <a:off x="742950" y="434340"/>
            <a:ext cx="0" cy="13912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2020/7/14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2020/7/14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6.png"/><Relationship Id="rId7" Type="http://schemas.openxmlformats.org/officeDocument/2006/relationships/image" Target="../media/image30.sv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9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1.png"/><Relationship Id="rId7" Type="http://schemas.openxmlformats.org/officeDocument/2006/relationships/image" Target="../media/image33.sv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11" Type="http://schemas.openxmlformats.org/officeDocument/2006/relationships/image" Target="../media/image7.png"/><Relationship Id="rId5" Type="http://schemas.openxmlformats.org/officeDocument/2006/relationships/image" Target="../media/image12.svg"/><Relationship Id="rId10" Type="http://schemas.openxmlformats.org/officeDocument/2006/relationships/image" Target="../media/image6.png"/><Relationship Id="rId4" Type="http://schemas.openxmlformats.org/officeDocument/2006/relationships/image" Target="../media/image11.png"/><Relationship Id="rId9" Type="http://schemas.openxmlformats.org/officeDocument/2006/relationships/image" Target="../media/image35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1.png"/><Relationship Id="rId7" Type="http://schemas.openxmlformats.org/officeDocument/2006/relationships/image" Target="../media/image37.sv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11" Type="http://schemas.openxmlformats.org/officeDocument/2006/relationships/image" Target="../media/image7.png"/><Relationship Id="rId5" Type="http://schemas.openxmlformats.org/officeDocument/2006/relationships/image" Target="../media/image12.svg"/><Relationship Id="rId10" Type="http://schemas.openxmlformats.org/officeDocument/2006/relationships/image" Target="../media/image6.png"/><Relationship Id="rId4" Type="http://schemas.openxmlformats.org/officeDocument/2006/relationships/image" Target="../media/image11.png"/><Relationship Id="rId9" Type="http://schemas.openxmlformats.org/officeDocument/2006/relationships/image" Target="../media/image39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7.png"/><Relationship Id="rId3" Type="http://schemas.openxmlformats.org/officeDocument/2006/relationships/image" Target="../media/image42.png"/><Relationship Id="rId7" Type="http://schemas.openxmlformats.org/officeDocument/2006/relationships/image" Target="../media/image44.svg"/><Relationship Id="rId12" Type="http://schemas.openxmlformats.org/officeDocument/2006/relationships/image" Target="../media/image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11" Type="http://schemas.openxmlformats.org/officeDocument/2006/relationships/image" Target="../media/image48.svg"/><Relationship Id="rId5" Type="http://schemas.openxmlformats.org/officeDocument/2006/relationships/image" Target="../media/image12.svg"/><Relationship Id="rId10" Type="http://schemas.openxmlformats.org/officeDocument/2006/relationships/image" Target="../media/image47.png"/><Relationship Id="rId4" Type="http://schemas.openxmlformats.org/officeDocument/2006/relationships/image" Target="../media/image11.png"/><Relationship Id="rId9" Type="http://schemas.openxmlformats.org/officeDocument/2006/relationships/image" Target="../media/image46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hm93/TaxonTableTools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hyperlink" Target="https://github.com/VascoElbrecht/JAMP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svg"/><Relationship Id="rId13" Type="http://schemas.openxmlformats.org/officeDocument/2006/relationships/image" Target="../media/image6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12" Type="http://schemas.openxmlformats.org/officeDocument/2006/relationships/image" Target="../media/image60.sv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svg"/><Relationship Id="rId11" Type="http://schemas.openxmlformats.org/officeDocument/2006/relationships/image" Target="../media/image59.png"/><Relationship Id="rId5" Type="http://schemas.openxmlformats.org/officeDocument/2006/relationships/image" Target="../media/image53.png"/><Relationship Id="rId10" Type="http://schemas.openxmlformats.org/officeDocument/2006/relationships/image" Target="../media/image58.svg"/><Relationship Id="rId4" Type="http://schemas.openxmlformats.org/officeDocument/2006/relationships/image" Target="../media/image52.svg"/><Relationship Id="rId9" Type="http://schemas.openxmlformats.org/officeDocument/2006/relationships/image" Target="../media/image57.png"/><Relationship Id="rId14" Type="http://schemas.openxmlformats.org/officeDocument/2006/relationships/image" Target="../media/image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6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64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6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67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svg"/><Relationship Id="rId13" Type="http://schemas.openxmlformats.org/officeDocument/2006/relationships/image" Target="../media/image78.png"/><Relationship Id="rId18" Type="http://schemas.openxmlformats.org/officeDocument/2006/relationships/image" Target="../media/image83.svg"/><Relationship Id="rId3" Type="http://schemas.openxmlformats.org/officeDocument/2006/relationships/image" Target="../media/image68.png"/><Relationship Id="rId21" Type="http://schemas.openxmlformats.org/officeDocument/2006/relationships/image" Target="../media/image86.png"/><Relationship Id="rId7" Type="http://schemas.openxmlformats.org/officeDocument/2006/relationships/image" Target="../media/image72.png"/><Relationship Id="rId12" Type="http://schemas.openxmlformats.org/officeDocument/2006/relationships/image" Target="../media/image77.svg"/><Relationship Id="rId17" Type="http://schemas.openxmlformats.org/officeDocument/2006/relationships/image" Target="../media/image82.png"/><Relationship Id="rId2" Type="http://schemas.openxmlformats.org/officeDocument/2006/relationships/notesSlide" Target="../notesSlides/notesSlide28.xml"/><Relationship Id="rId16" Type="http://schemas.openxmlformats.org/officeDocument/2006/relationships/image" Target="../media/image81.svg"/><Relationship Id="rId20" Type="http://schemas.openxmlformats.org/officeDocument/2006/relationships/image" Target="../media/image8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svg"/><Relationship Id="rId11" Type="http://schemas.openxmlformats.org/officeDocument/2006/relationships/image" Target="../media/image76.png"/><Relationship Id="rId24" Type="http://schemas.openxmlformats.org/officeDocument/2006/relationships/image" Target="../media/image7.png"/><Relationship Id="rId5" Type="http://schemas.openxmlformats.org/officeDocument/2006/relationships/image" Target="../media/image70.png"/><Relationship Id="rId15" Type="http://schemas.openxmlformats.org/officeDocument/2006/relationships/image" Target="../media/image80.png"/><Relationship Id="rId23" Type="http://schemas.openxmlformats.org/officeDocument/2006/relationships/image" Target="../media/image6.png"/><Relationship Id="rId10" Type="http://schemas.openxmlformats.org/officeDocument/2006/relationships/image" Target="../media/image75.svg"/><Relationship Id="rId19" Type="http://schemas.openxmlformats.org/officeDocument/2006/relationships/image" Target="../media/image84.png"/><Relationship Id="rId4" Type="http://schemas.openxmlformats.org/officeDocument/2006/relationships/image" Target="../media/image69.svg"/><Relationship Id="rId9" Type="http://schemas.openxmlformats.org/officeDocument/2006/relationships/image" Target="../media/image74.png"/><Relationship Id="rId14" Type="http://schemas.openxmlformats.org/officeDocument/2006/relationships/image" Target="../media/image79.svg"/><Relationship Id="rId22" Type="http://schemas.openxmlformats.org/officeDocument/2006/relationships/image" Target="../media/image87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hyperlink" Target="https://github.com/thm93/TaxonTableTools" TargetMode="External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svg"/><Relationship Id="rId3" Type="http://schemas.openxmlformats.org/officeDocument/2006/relationships/image" Target="../media/image90.png"/><Relationship Id="rId7" Type="http://schemas.openxmlformats.org/officeDocument/2006/relationships/image" Target="../media/image9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3.svg"/><Relationship Id="rId5" Type="http://schemas.openxmlformats.org/officeDocument/2006/relationships/image" Target="../media/image92.png"/><Relationship Id="rId10" Type="http://schemas.openxmlformats.org/officeDocument/2006/relationships/image" Target="../media/image7.png"/><Relationship Id="rId4" Type="http://schemas.openxmlformats.org/officeDocument/2006/relationships/image" Target="../media/image91.png"/><Relationship Id="rId9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7.png"/><Relationship Id="rId5" Type="http://schemas.openxmlformats.org/officeDocument/2006/relationships/image" Target="../media/image10.png"/><Relationship Id="rId10" Type="http://schemas.openxmlformats.org/officeDocument/2006/relationships/image" Target="../media/image6.png"/><Relationship Id="rId4" Type="http://schemas.openxmlformats.org/officeDocument/2006/relationships/image" Target="../media/image9.svg"/><Relationship Id="rId9" Type="http://schemas.openxmlformats.org/officeDocument/2006/relationships/image" Target="../media/image14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6.png"/><Relationship Id="rId7" Type="http://schemas.openxmlformats.org/officeDocument/2006/relationships/image" Target="../media/image18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7.png"/><Relationship Id="rId5" Type="http://schemas.openxmlformats.org/officeDocument/2006/relationships/image" Target="../media/image12.svg"/><Relationship Id="rId10" Type="http://schemas.openxmlformats.org/officeDocument/2006/relationships/image" Target="../media/image6.png"/><Relationship Id="rId4" Type="http://schemas.openxmlformats.org/officeDocument/2006/relationships/image" Target="../media/image11.png"/><Relationship Id="rId9" Type="http://schemas.openxmlformats.org/officeDocument/2006/relationships/image" Target="../media/image20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rafik 13" descr="/home/till/Pictures/Bilder_final/Dovrefjell_2019/Dovrejfell-2.jpgDovrejfell-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906270" y="-635"/>
            <a:ext cx="10285730" cy="6858000"/>
          </a:xfrm>
          <a:prstGeom prst="rect">
            <a:avLst/>
          </a:prstGeom>
          <a:ln>
            <a:noFill/>
          </a:ln>
        </p:spPr>
      </p:pic>
      <p:sp>
        <p:nvSpPr>
          <p:cNvPr id="79" name="CustomShape 1"/>
          <p:cNvSpPr/>
          <p:nvPr/>
        </p:nvSpPr>
        <p:spPr>
          <a:xfrm>
            <a:off x="-720" y="-360"/>
            <a:ext cx="9468360" cy="6858000"/>
          </a:xfrm>
          <a:custGeom>
            <a:avLst/>
            <a:gdLst/>
            <a:ahLst/>
            <a:cxnLst/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0" name="CustomShape 2"/>
          <p:cNvSpPr/>
          <p:nvPr/>
        </p:nvSpPr>
        <p:spPr>
          <a:xfrm>
            <a:off x="-635" y="7661"/>
            <a:ext cx="8077680" cy="6858000"/>
          </a:xfrm>
          <a:custGeom>
            <a:avLst/>
            <a:gdLst/>
            <a:ahLst/>
            <a:cxnLst/>
            <a:rect l="l" t="t" r="r" b="b"/>
            <a:pathLst>
              <a:path w="8078052" h="6858478">
                <a:moveTo>
                  <a:pt x="0" y="0"/>
                </a:moveTo>
                <a:lnTo>
                  <a:pt x="3829872" y="0"/>
                </a:lnTo>
                <a:lnTo>
                  <a:pt x="4896100" y="0"/>
                </a:lnTo>
                <a:lnTo>
                  <a:pt x="4901677" y="0"/>
                </a:lnTo>
                <a:lnTo>
                  <a:pt x="8078052" y="6858478"/>
                </a:lnTo>
                <a:lnTo>
                  <a:pt x="653497" y="6858478"/>
                </a:lnTo>
                <a:lnTo>
                  <a:pt x="653757" y="6857916"/>
                </a:lnTo>
                <a:lnTo>
                  <a:pt x="0" y="6857916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1" name="TextShape 3"/>
          <p:cNvSpPr txBox="1"/>
          <p:nvPr/>
        </p:nvSpPr>
        <p:spPr>
          <a:xfrm>
            <a:off x="403225" y="3819525"/>
            <a:ext cx="5203825" cy="73025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en-US" sz="2400" b="1" strike="noStrike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TaXonTableTools</a:t>
            </a:r>
            <a:r>
              <a:rPr lang="en-US" altLang="en-US" sz="2400" b="1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 tutorial</a:t>
            </a:r>
            <a:endParaRPr lang="en-US" altLang="en-US" strike="noStrike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pic>
        <p:nvPicPr>
          <p:cNvPr id="83" name="Picture 2"/>
          <p:cNvPicPr/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6840" y="513780"/>
            <a:ext cx="1447200" cy="564120"/>
          </a:xfrm>
          <a:prstGeom prst="rect">
            <a:avLst/>
          </a:prstGeom>
          <a:ln>
            <a:noFill/>
          </a:ln>
        </p:spPr>
      </p:pic>
      <p:pic>
        <p:nvPicPr>
          <p:cNvPr id="84" name="Grafik 16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212340" y="454660"/>
            <a:ext cx="1290955" cy="730250"/>
          </a:xfrm>
          <a:prstGeom prst="rect">
            <a:avLst/>
          </a:prstGeom>
          <a:ln>
            <a:noFill/>
          </a:ln>
        </p:spPr>
      </p:pic>
      <p:pic>
        <p:nvPicPr>
          <p:cNvPr id="4" name="Grafik 3" descr="Ein Bild, das Fenster enthält.&#10;&#10;Automatisch generierte Beschreibung">
            <a:extLst>
              <a:ext uri="{FF2B5EF4-FFF2-40B4-BE49-F238E27FC236}">
                <a16:creationId xmlns:a16="http://schemas.microsoft.com/office/drawing/2014/main" id="{9C59E284-F4ED-443C-B628-BC95A4FBD886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5675" y="1380130"/>
            <a:ext cx="1143995" cy="1143995"/>
          </a:xfrm>
          <a:prstGeom prst="rect">
            <a:avLst/>
          </a:prstGeom>
        </p:spPr>
      </p:pic>
      <p:pic>
        <p:nvPicPr>
          <p:cNvPr id="6" name="Grafik 5" descr="Ein Bild, das Zeichnung enthält.&#10;&#10;Automatisch generierte Beschreibung">
            <a:extLst>
              <a:ext uri="{FF2B5EF4-FFF2-40B4-BE49-F238E27FC236}">
                <a16:creationId xmlns:a16="http://schemas.microsoft.com/office/drawing/2014/main" id="{7FF719D5-72C9-4FB8-9F2F-C3A77EAF8257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33511" y="1533649"/>
            <a:ext cx="1048611" cy="836955"/>
          </a:xfrm>
          <a:prstGeom prst="rect">
            <a:avLst/>
          </a:prstGeom>
        </p:spPr>
      </p:pic>
      <p:sp>
        <p:nvSpPr>
          <p:cNvPr id="10" name="TextShape 3">
            <a:extLst>
              <a:ext uri="{FF2B5EF4-FFF2-40B4-BE49-F238E27FC236}">
                <a16:creationId xmlns:a16="http://schemas.microsoft.com/office/drawing/2014/main" id="{BAFDD378-9691-44A3-A4CD-8AFA28D714D5}"/>
              </a:ext>
            </a:extLst>
          </p:cNvPr>
          <p:cNvSpPr txBox="1"/>
          <p:nvPr/>
        </p:nvSpPr>
        <p:spPr>
          <a:xfrm>
            <a:off x="403224" y="4764504"/>
            <a:ext cx="5203825" cy="1315453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en-US" sz="1600" strike="noStrike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Version 1.0</a:t>
            </a:r>
          </a:p>
          <a:p>
            <a:pPr>
              <a:lnSpc>
                <a:spcPct val="150000"/>
              </a:lnSpc>
            </a:pPr>
            <a:endParaRPr lang="en-US" altLang="en-US" sz="1600" strike="noStrike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  <a:p>
            <a:pPr>
              <a:lnSpc>
                <a:spcPct val="150000"/>
              </a:lnSpc>
            </a:pPr>
            <a:r>
              <a:rPr lang="en-US" altLang="en-US" sz="16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Till-Hendrik </a:t>
            </a:r>
            <a:r>
              <a:rPr lang="en-US" altLang="en-US" sz="16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Macher</a:t>
            </a:r>
            <a:endParaRPr lang="en-US" altLang="en-US" sz="1600" strike="noStrike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Line 2"/>
          <p:cNvSpPr/>
          <p:nvPr/>
        </p:nvSpPr>
        <p:spPr>
          <a:xfrm flipH="1">
            <a:off x="0" y="6186600"/>
            <a:ext cx="12191760" cy="360"/>
          </a:xfrm>
          <a:prstGeom prst="line">
            <a:avLst/>
          </a:prstGeom>
          <a:ln w="25560">
            <a:solidFill>
              <a:srgbClr val="52AF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2" name="Line 3"/>
          <p:cNvSpPr/>
          <p:nvPr/>
        </p:nvSpPr>
        <p:spPr>
          <a:xfrm flipH="1">
            <a:off x="0" y="6210360"/>
            <a:ext cx="12191760" cy="360"/>
          </a:xfrm>
          <a:prstGeom prst="line">
            <a:avLst/>
          </a:prstGeom>
          <a:ln w="25560">
            <a:solidFill>
              <a:srgbClr val="4D5B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0" name="TextShape 9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r">
              <a:lnSpc>
                <a:spcPct val="100000"/>
              </a:lnSpc>
            </a:pPr>
            <a:fld id="{11E198E3-514A-4108-AF09-2FB0BC732807}" type="slidenum">
              <a:rPr lang="en-US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10</a:t>
            </a:fld>
            <a:endParaRPr lang="en-US" sz="1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 panose="02020603050405020304"/>
            </a:endParaRPr>
          </a:p>
        </p:txBody>
      </p:sp>
      <p:sp>
        <p:nvSpPr>
          <p:cNvPr id="12" name="TextShape 1">
            <a:extLst>
              <a:ext uri="{FF2B5EF4-FFF2-40B4-BE49-F238E27FC236}">
                <a16:creationId xmlns:a16="http://schemas.microsoft.com/office/drawing/2014/main" id="{735A2372-7693-4CC1-925F-0EDC539C67B4}"/>
              </a:ext>
            </a:extLst>
          </p:cNvPr>
          <p:cNvSpPr txBox="1"/>
          <p:nvPr/>
        </p:nvSpPr>
        <p:spPr>
          <a:xfrm>
            <a:off x="838835" y="1"/>
            <a:ext cx="10513695" cy="1150724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de-DE" altLang="en-US" sz="2800" b="1" strike="noStrike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Preparing</a:t>
            </a:r>
            <a:r>
              <a:rPr lang="de-DE" altLang="en-US" sz="2800" b="1" strike="noStrike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 </a:t>
            </a:r>
            <a:r>
              <a:rPr lang="de-DE" altLang="en-US" sz="2800" b="1" strike="noStrike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the</a:t>
            </a:r>
            <a:r>
              <a:rPr lang="de-DE" altLang="en-US" sz="2800" b="1" strike="noStrike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 </a:t>
            </a:r>
            <a:r>
              <a:rPr lang="de-DE" altLang="en-US" sz="2800" b="1" strike="noStrike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TaXon</a:t>
            </a:r>
            <a:r>
              <a:rPr lang="de-DE" altLang="en-US" sz="2800" b="1" strike="noStrike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 </a:t>
            </a:r>
            <a:r>
              <a:rPr lang="de-DE" altLang="en-US" sz="2800" b="1" strike="noStrike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table</a:t>
            </a:r>
            <a:endParaRPr lang="" altLang="en-US" sz="2800" b="1" strike="noStrike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C4C9D8D1-31A0-4984-8A45-8D01345E535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36987" y="1053803"/>
            <a:ext cx="4815543" cy="4750394"/>
          </a:xfrm>
          <a:prstGeom prst="rect">
            <a:avLst/>
          </a:prstGeom>
        </p:spPr>
      </p:pic>
      <p:sp>
        <p:nvSpPr>
          <p:cNvPr id="18" name="CustomShape 8">
            <a:extLst>
              <a:ext uri="{FF2B5EF4-FFF2-40B4-BE49-F238E27FC236}">
                <a16:creationId xmlns:a16="http://schemas.microsoft.com/office/drawing/2014/main" id="{54FC9841-805F-48AF-A8D8-C5D7381E7093}"/>
              </a:ext>
            </a:extLst>
          </p:cNvPr>
          <p:cNvSpPr/>
          <p:nvPr/>
        </p:nvSpPr>
        <p:spPr>
          <a:xfrm>
            <a:off x="838835" y="1174125"/>
            <a:ext cx="4913471" cy="4621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400" b="1" strike="noStrike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Replicate</a:t>
            </a:r>
            <a:r>
              <a:rPr lang="de-DE" sz="1400" b="1" strike="noStrike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b="1" strike="noStrike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merging</a:t>
            </a:r>
            <a:endParaRPr lang="de-DE" sz="1400" b="1" strike="noStrike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latin typeface="Arial" panose="020B0604020202020204"/>
              <a:sym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Now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load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the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en-US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previously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created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consistency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filtered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TaXon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table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(</a:t>
            </a:r>
            <a:r>
              <a:rPr lang="de-DE" sz="1400" i="1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TTT_cons.xlsx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sz="1400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latin typeface="Arial" panose="020B0604020202020204"/>
              <a:sym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Reminder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: The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active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table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must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be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reloaded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to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work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with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the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latest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version</a:t>
            </a:r>
            <a:endParaRPr lang="de-DE" sz="1400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latin typeface="Arial" panose="020B0604020202020204"/>
              <a:sym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sz="1400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latin typeface="Arial" panose="020B0604020202020204"/>
              <a:sym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To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merge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both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replicates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of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all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samples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press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the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Run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button</a:t>
            </a:r>
            <a:endParaRPr lang="de-DE" sz="1400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latin typeface="Arial" panose="020B0604020202020204"/>
              <a:sym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A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new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table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named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i="1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TTT_cons_derep.xlsx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was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created</a:t>
            </a:r>
            <a:endParaRPr lang="de-DE" sz="1400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latin typeface="Arial" panose="020B0604020202020204"/>
              <a:sym typeface="+mn-ea"/>
            </a:endParaRPr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FB026E72-C3F8-4994-B7B2-8043F6AFA5CF}"/>
              </a:ext>
            </a:extLst>
          </p:cNvPr>
          <p:cNvSpPr/>
          <p:nvPr/>
        </p:nvSpPr>
        <p:spPr>
          <a:xfrm>
            <a:off x="8198958" y="3814680"/>
            <a:ext cx="373171" cy="20002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7DA56F0B-F912-45C8-8741-2D34824CB186}"/>
              </a:ext>
            </a:extLst>
          </p:cNvPr>
          <p:cNvGrpSpPr/>
          <p:nvPr/>
        </p:nvGrpSpPr>
        <p:grpSpPr>
          <a:xfrm>
            <a:off x="673365" y="6312420"/>
            <a:ext cx="3196960" cy="450110"/>
            <a:chOff x="673365" y="6312420"/>
            <a:chExt cx="3196960" cy="450110"/>
          </a:xfrm>
        </p:grpSpPr>
        <p:pic>
          <p:nvPicPr>
            <p:cNvPr id="14" name="Picture 1" descr="GeDNA(1)">
              <a:extLst>
                <a:ext uri="{FF2B5EF4-FFF2-40B4-BE49-F238E27FC236}">
                  <a16:creationId xmlns:a16="http://schemas.microsoft.com/office/drawing/2014/main" id="{B8EA2C47-27A1-43AF-9B1E-2C00A9F6127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08736" y="6385507"/>
              <a:ext cx="431418" cy="344343"/>
            </a:xfrm>
            <a:prstGeom prst="rect">
              <a:avLst/>
            </a:prstGeom>
          </p:spPr>
        </p:pic>
        <p:sp>
          <p:nvSpPr>
            <p:cNvPr id="15" name="Text Box 7">
              <a:extLst>
                <a:ext uri="{FF2B5EF4-FFF2-40B4-BE49-F238E27FC236}">
                  <a16:creationId xmlns:a16="http://schemas.microsoft.com/office/drawing/2014/main" id="{A98875BC-2FEC-4255-9517-94E5272D912B}"/>
                </a:ext>
              </a:extLst>
            </p:cNvPr>
            <p:cNvSpPr txBox="1"/>
            <p:nvPr/>
          </p:nvSpPr>
          <p:spPr>
            <a:xfrm>
              <a:off x="2097405" y="6385507"/>
              <a:ext cx="1772920" cy="306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en-US" sz="1400" dirty="0">
                  <a:solidFill>
                    <a:srgbClr val="365795"/>
                  </a:solidFill>
                </a:rPr>
                <a:t>Till-Hendrik </a:t>
              </a:r>
              <a:r>
                <a:rPr lang="en-US" altLang="en-US" sz="1400" dirty="0" err="1">
                  <a:solidFill>
                    <a:srgbClr val="365795"/>
                  </a:solidFill>
                </a:rPr>
                <a:t>Macher</a:t>
              </a:r>
              <a:endParaRPr lang="en-US" altLang="en-US" sz="1400" dirty="0">
                <a:solidFill>
                  <a:srgbClr val="365795"/>
                </a:solidFill>
              </a:endParaRPr>
            </a:p>
          </p:txBody>
        </p:sp>
        <p:pic>
          <p:nvPicPr>
            <p:cNvPr id="16" name="Grafik 15" descr="Ein Bild, das Fenster enthält.&#10;&#10;Automatisch generierte Beschreibung">
              <a:extLst>
                <a:ext uri="{FF2B5EF4-FFF2-40B4-BE49-F238E27FC236}">
                  <a16:creationId xmlns:a16="http://schemas.microsoft.com/office/drawing/2014/main" id="{1FADAF0E-57A8-4472-8744-A1F112C3B42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73365" y="6312420"/>
              <a:ext cx="450110" cy="4501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0646144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Line 2"/>
          <p:cNvSpPr/>
          <p:nvPr/>
        </p:nvSpPr>
        <p:spPr>
          <a:xfrm flipH="1">
            <a:off x="0" y="6186600"/>
            <a:ext cx="12191760" cy="360"/>
          </a:xfrm>
          <a:prstGeom prst="line">
            <a:avLst/>
          </a:prstGeom>
          <a:ln w="25560">
            <a:solidFill>
              <a:srgbClr val="52AF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2" name="Line 3"/>
          <p:cNvSpPr/>
          <p:nvPr/>
        </p:nvSpPr>
        <p:spPr>
          <a:xfrm flipH="1">
            <a:off x="0" y="6210360"/>
            <a:ext cx="12191760" cy="360"/>
          </a:xfrm>
          <a:prstGeom prst="line">
            <a:avLst/>
          </a:prstGeom>
          <a:ln w="25560">
            <a:solidFill>
              <a:srgbClr val="4D5B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0" name="TextShape 9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r">
              <a:lnSpc>
                <a:spcPct val="100000"/>
              </a:lnSpc>
            </a:pPr>
            <a:fld id="{11E198E3-514A-4108-AF09-2FB0BC732807}" type="slidenum">
              <a:rPr lang="en-US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11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 panose="02020603050405020304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22042D2-86A2-4A24-897A-C26A56CA25D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29583" y="1098995"/>
            <a:ext cx="4822947" cy="4660010"/>
          </a:xfrm>
          <a:prstGeom prst="rect">
            <a:avLst/>
          </a:prstGeom>
        </p:spPr>
      </p:pic>
      <p:sp>
        <p:nvSpPr>
          <p:cNvPr id="11" name="TextShape 1">
            <a:extLst>
              <a:ext uri="{FF2B5EF4-FFF2-40B4-BE49-F238E27FC236}">
                <a16:creationId xmlns:a16="http://schemas.microsoft.com/office/drawing/2014/main" id="{4EF4A288-317E-4587-9F71-67E35E48018E}"/>
              </a:ext>
            </a:extLst>
          </p:cNvPr>
          <p:cNvSpPr txBox="1"/>
          <p:nvPr/>
        </p:nvSpPr>
        <p:spPr>
          <a:xfrm>
            <a:off x="838835" y="1"/>
            <a:ext cx="10513695" cy="1150724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de-DE" altLang="en-US" sz="2800" b="1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TaXon</a:t>
            </a:r>
            <a:r>
              <a:rPr lang="de-DE" altLang="en-US" sz="2800" b="1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 </a:t>
            </a:r>
            <a:r>
              <a:rPr lang="de-DE" altLang="en-US" sz="2800" b="1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table</a:t>
            </a:r>
            <a:r>
              <a:rPr lang="de-DE" altLang="en-US" sz="2800" b="1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 </a:t>
            </a:r>
            <a:r>
              <a:rPr lang="de-DE" altLang="en-US" sz="2800" b="1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filtering</a:t>
            </a:r>
            <a:endParaRPr lang="" altLang="en-US" sz="2800" b="1" strike="noStrike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12" name="CustomShape 8">
            <a:extLst>
              <a:ext uri="{FF2B5EF4-FFF2-40B4-BE49-F238E27FC236}">
                <a16:creationId xmlns:a16="http://schemas.microsoft.com/office/drawing/2014/main" id="{41C3BEE2-F530-4DA3-A096-DDC9D86471DC}"/>
              </a:ext>
            </a:extLst>
          </p:cNvPr>
          <p:cNvSpPr/>
          <p:nvPr/>
        </p:nvSpPr>
        <p:spPr>
          <a:xfrm>
            <a:off x="838834" y="1174125"/>
            <a:ext cx="5257165" cy="4621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400" b="1" strike="noStrike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Taxon-</a:t>
            </a:r>
            <a:r>
              <a:rPr lang="de-DE" sz="1400" b="1" strike="noStrike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based</a:t>
            </a:r>
            <a:r>
              <a:rPr lang="de-DE" sz="1400" b="1" strike="noStrike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b="1" strike="noStrike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filter</a:t>
            </a:r>
            <a:endParaRPr lang="de-DE" sz="1400" b="1" strike="noStrike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latin typeface="Arial" panose="020B0604020202020204"/>
              <a:sym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Since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there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are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lots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of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non-target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taxa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present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in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this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dataset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,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we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want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to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focus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on just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the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arthropods</a:t>
            </a:r>
            <a:endParaRPr lang="de-DE" sz="1400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sym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Therefore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,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load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the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latest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TaXon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table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(</a:t>
            </a:r>
            <a:r>
              <a:rPr lang="de-DE" sz="1400" i="1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TTT_cons_derep.xlsx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sz="1400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latin typeface="Arial" panose="020B0604020202020204"/>
              <a:sym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Leave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the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check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marks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option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on „all“,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as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this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is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the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option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to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go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when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to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exclude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a large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number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of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taxa</a:t>
            </a:r>
            <a:endParaRPr lang="de-DE" sz="1400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latin typeface="Arial" panose="020B0604020202020204"/>
              <a:sym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Click on Run and a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new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window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will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pop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up</a:t>
            </a:r>
            <a:endParaRPr lang="de-DE" sz="1400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latin typeface="Arial" panose="020B0604020202020204"/>
              <a:sym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sz="1400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latin typeface="Arial" panose="020B0604020202020204"/>
              <a:sym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Remove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the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check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mark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from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„Arthropoda“,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enter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a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new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appendix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name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(e.g. „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arthropods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“)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Click Filter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A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new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table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named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i="1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TTT_cons_derep_arthropods.xlsx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was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created</a:t>
            </a:r>
            <a:endParaRPr lang="de-DE" sz="1400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sym typeface="+mn-ea"/>
            </a:endParaRPr>
          </a:p>
          <a:p>
            <a:pPr lvl="1">
              <a:lnSpc>
                <a:spcPct val="150000"/>
              </a:lnSpc>
            </a:pPr>
            <a:endParaRPr lang="de-DE" sz="1400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latin typeface="Arial" panose="020B0604020202020204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sz="1400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latin typeface="Arial" panose="020B0604020202020204"/>
              <a:sym typeface="+mn-ea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E289C4AC-838A-4760-BEF2-B961901F625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29583" y="3846408"/>
            <a:ext cx="4823043" cy="1511528"/>
          </a:xfrm>
          <a:prstGeom prst="rect">
            <a:avLst/>
          </a:prstGeom>
        </p:spPr>
      </p:pic>
      <p:sp>
        <p:nvSpPr>
          <p:cNvPr id="15" name="Ellipse 14">
            <a:extLst>
              <a:ext uri="{FF2B5EF4-FFF2-40B4-BE49-F238E27FC236}">
                <a16:creationId xmlns:a16="http://schemas.microsoft.com/office/drawing/2014/main" id="{4B981CF3-09A3-46E3-9AB3-02BFA4151D54}"/>
              </a:ext>
            </a:extLst>
          </p:cNvPr>
          <p:cNvSpPr/>
          <p:nvPr/>
        </p:nvSpPr>
        <p:spPr>
          <a:xfrm>
            <a:off x="7196326" y="4304841"/>
            <a:ext cx="635605" cy="20002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5A4D4CBB-5A07-42A7-82D5-373B27ED6F22}"/>
              </a:ext>
            </a:extLst>
          </p:cNvPr>
          <p:cNvSpPr/>
          <p:nvPr/>
        </p:nvSpPr>
        <p:spPr>
          <a:xfrm>
            <a:off x="7648764" y="4650122"/>
            <a:ext cx="635605" cy="20002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865C261C-C3FF-41AC-9F9A-19F3E0501ED1}"/>
              </a:ext>
            </a:extLst>
          </p:cNvPr>
          <p:cNvSpPr/>
          <p:nvPr/>
        </p:nvSpPr>
        <p:spPr>
          <a:xfrm>
            <a:off x="7996552" y="3432585"/>
            <a:ext cx="373171" cy="20002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274A56AB-C5A9-4578-91CE-1124E60BCD04}"/>
              </a:ext>
            </a:extLst>
          </p:cNvPr>
          <p:cNvGrpSpPr/>
          <p:nvPr/>
        </p:nvGrpSpPr>
        <p:grpSpPr>
          <a:xfrm>
            <a:off x="673365" y="6312420"/>
            <a:ext cx="3196960" cy="450110"/>
            <a:chOff x="673365" y="6312420"/>
            <a:chExt cx="3196960" cy="450110"/>
          </a:xfrm>
        </p:grpSpPr>
        <p:pic>
          <p:nvPicPr>
            <p:cNvPr id="19" name="Picture 1" descr="GeDNA(1)">
              <a:extLst>
                <a:ext uri="{FF2B5EF4-FFF2-40B4-BE49-F238E27FC236}">
                  <a16:creationId xmlns:a16="http://schemas.microsoft.com/office/drawing/2014/main" id="{DCCCAEA8-EA9D-4E58-8A52-1E89E0A2457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08736" y="6385507"/>
              <a:ext cx="431418" cy="344343"/>
            </a:xfrm>
            <a:prstGeom prst="rect">
              <a:avLst/>
            </a:prstGeom>
          </p:spPr>
        </p:pic>
        <p:sp>
          <p:nvSpPr>
            <p:cNvPr id="20" name="Text Box 7">
              <a:extLst>
                <a:ext uri="{FF2B5EF4-FFF2-40B4-BE49-F238E27FC236}">
                  <a16:creationId xmlns:a16="http://schemas.microsoft.com/office/drawing/2014/main" id="{C384BF9C-27CD-4BF5-9A4B-293CD486AF8F}"/>
                </a:ext>
              </a:extLst>
            </p:cNvPr>
            <p:cNvSpPr txBox="1"/>
            <p:nvPr/>
          </p:nvSpPr>
          <p:spPr>
            <a:xfrm>
              <a:off x="2097405" y="6385507"/>
              <a:ext cx="1772920" cy="306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en-US" sz="1400" dirty="0">
                  <a:solidFill>
                    <a:srgbClr val="365795"/>
                  </a:solidFill>
                </a:rPr>
                <a:t>Till-Hendrik </a:t>
              </a:r>
              <a:r>
                <a:rPr lang="en-US" altLang="en-US" sz="1400" dirty="0" err="1">
                  <a:solidFill>
                    <a:srgbClr val="365795"/>
                  </a:solidFill>
                </a:rPr>
                <a:t>Macher</a:t>
              </a:r>
              <a:endParaRPr lang="en-US" altLang="en-US" sz="1400" dirty="0">
                <a:solidFill>
                  <a:srgbClr val="365795"/>
                </a:solidFill>
              </a:endParaRPr>
            </a:p>
          </p:txBody>
        </p:sp>
        <p:pic>
          <p:nvPicPr>
            <p:cNvPr id="21" name="Grafik 20" descr="Ein Bild, das Fenster enthält.&#10;&#10;Automatisch generierte Beschreibung">
              <a:extLst>
                <a:ext uri="{FF2B5EF4-FFF2-40B4-BE49-F238E27FC236}">
                  <a16:creationId xmlns:a16="http://schemas.microsoft.com/office/drawing/2014/main" id="{B596CC9C-E61F-4141-BA35-11A5237D277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73365" y="6312420"/>
              <a:ext cx="450110" cy="4501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68568846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Line 2"/>
          <p:cNvSpPr/>
          <p:nvPr/>
        </p:nvSpPr>
        <p:spPr>
          <a:xfrm flipH="1">
            <a:off x="0" y="6186600"/>
            <a:ext cx="12191760" cy="360"/>
          </a:xfrm>
          <a:prstGeom prst="line">
            <a:avLst/>
          </a:prstGeom>
          <a:ln w="25560">
            <a:solidFill>
              <a:srgbClr val="52AF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2" name="Line 3"/>
          <p:cNvSpPr/>
          <p:nvPr/>
        </p:nvSpPr>
        <p:spPr>
          <a:xfrm flipH="1">
            <a:off x="0" y="6210360"/>
            <a:ext cx="12191760" cy="360"/>
          </a:xfrm>
          <a:prstGeom prst="line">
            <a:avLst/>
          </a:prstGeom>
          <a:ln w="25560">
            <a:solidFill>
              <a:srgbClr val="4D5B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0" name="TextShape 9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r">
              <a:lnSpc>
                <a:spcPct val="100000"/>
              </a:lnSpc>
            </a:pPr>
            <a:fld id="{11E198E3-514A-4108-AF09-2FB0BC732807}" type="slidenum">
              <a:rPr lang="en-US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12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 panose="02020603050405020304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22042D2-86A2-4A24-897A-C26A56CA25D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29583" y="1098995"/>
            <a:ext cx="4822947" cy="4660010"/>
          </a:xfrm>
          <a:prstGeom prst="rect">
            <a:avLst/>
          </a:prstGeom>
        </p:spPr>
      </p:pic>
      <p:sp>
        <p:nvSpPr>
          <p:cNvPr id="11" name="TextShape 1">
            <a:extLst>
              <a:ext uri="{FF2B5EF4-FFF2-40B4-BE49-F238E27FC236}">
                <a16:creationId xmlns:a16="http://schemas.microsoft.com/office/drawing/2014/main" id="{4EF4A288-317E-4587-9F71-67E35E48018E}"/>
              </a:ext>
            </a:extLst>
          </p:cNvPr>
          <p:cNvSpPr txBox="1"/>
          <p:nvPr/>
        </p:nvSpPr>
        <p:spPr>
          <a:xfrm>
            <a:off x="838835" y="1"/>
            <a:ext cx="10513695" cy="1150724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de-DE" altLang="en-US" sz="2800" b="1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TaXon</a:t>
            </a:r>
            <a:r>
              <a:rPr lang="de-DE" altLang="en-US" sz="2800" b="1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 </a:t>
            </a:r>
            <a:r>
              <a:rPr lang="de-DE" altLang="en-US" sz="2800" b="1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table</a:t>
            </a:r>
            <a:r>
              <a:rPr lang="de-DE" altLang="en-US" sz="2800" b="1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 </a:t>
            </a:r>
            <a:r>
              <a:rPr lang="de-DE" altLang="en-US" sz="2800" b="1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filtering</a:t>
            </a:r>
            <a:endParaRPr lang="" altLang="en-US" sz="2800" b="1" strike="noStrike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12" name="CustomShape 8">
            <a:extLst>
              <a:ext uri="{FF2B5EF4-FFF2-40B4-BE49-F238E27FC236}">
                <a16:creationId xmlns:a16="http://schemas.microsoft.com/office/drawing/2014/main" id="{41C3BEE2-F530-4DA3-A096-DDC9D86471DC}"/>
              </a:ext>
            </a:extLst>
          </p:cNvPr>
          <p:cNvSpPr/>
          <p:nvPr/>
        </p:nvSpPr>
        <p:spPr>
          <a:xfrm>
            <a:off x="838834" y="1174125"/>
            <a:ext cx="5257165" cy="498871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400" b="1" strike="noStrike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Sample-</a:t>
            </a:r>
            <a:r>
              <a:rPr lang="de-DE" sz="1400" b="1" strike="noStrike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based</a:t>
            </a:r>
            <a:r>
              <a:rPr lang="de-DE" sz="1400" b="1" strike="noStrike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b="1" strike="noStrike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filter</a:t>
            </a:r>
            <a:endParaRPr lang="de-DE" sz="1400" b="1" strike="noStrike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latin typeface="Arial" panose="020B0604020202020204"/>
              <a:sym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Lastly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we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want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to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remove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the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negative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controls</a:t>
            </a:r>
            <a:endParaRPr lang="de-DE" sz="1400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sym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Therefore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,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load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the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latest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TaXon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table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(</a:t>
            </a:r>
            <a:r>
              <a:rPr lang="de-DE" sz="1400" i="1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TTT_cons_derep_arthropods.xlsx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sz="1400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latin typeface="Arial" panose="020B0604020202020204"/>
              <a:sym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Set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the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check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marks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option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to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„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none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“,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as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this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is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the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option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to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go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when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to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exclude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a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small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number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of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taxa</a:t>
            </a:r>
            <a:endParaRPr lang="de-DE" sz="1400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sym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Click on Run and a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new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window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will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pop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up</a:t>
            </a:r>
            <a:endParaRPr lang="de-DE" sz="1400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sym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sz="1400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sym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Check all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three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negative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controls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and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enter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a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new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appendix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name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(e.g. „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no_NC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“)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Click Filter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A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new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table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named</a:t>
            </a:r>
            <a:b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</a:br>
            <a:r>
              <a:rPr lang="de-DE" sz="1400" i="1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TTT_cons_derep_arthropods_no_NC.xlsx</a:t>
            </a:r>
            <a:br>
              <a:rPr lang="de-DE" sz="1400" i="1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</a:b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was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created</a:t>
            </a:r>
            <a:endParaRPr lang="de-DE" sz="1400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sym typeface="+mn-ea"/>
            </a:endParaRPr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865C261C-C3FF-41AC-9F9A-19F3E0501ED1}"/>
              </a:ext>
            </a:extLst>
          </p:cNvPr>
          <p:cNvSpPr/>
          <p:nvPr/>
        </p:nvSpPr>
        <p:spPr>
          <a:xfrm>
            <a:off x="7996552" y="4114374"/>
            <a:ext cx="373171" cy="20002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298D0E1-A584-4086-AF80-A2BE389E197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96272" y="4678490"/>
            <a:ext cx="6995728" cy="1146413"/>
          </a:xfrm>
          <a:prstGeom prst="rect">
            <a:avLst/>
          </a:prstGeom>
        </p:spPr>
      </p:pic>
      <p:sp>
        <p:nvSpPr>
          <p:cNvPr id="19" name="Ellipse 18">
            <a:extLst>
              <a:ext uri="{FF2B5EF4-FFF2-40B4-BE49-F238E27FC236}">
                <a16:creationId xmlns:a16="http://schemas.microsoft.com/office/drawing/2014/main" id="{A6676767-7CE9-4F05-BA67-559CFBCD5B3F}"/>
              </a:ext>
            </a:extLst>
          </p:cNvPr>
          <p:cNvSpPr/>
          <p:nvPr/>
        </p:nvSpPr>
        <p:spPr>
          <a:xfrm>
            <a:off x="7895914" y="5254077"/>
            <a:ext cx="947617" cy="18231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6294E6C0-60CF-4261-933D-47E338423C85}"/>
              </a:ext>
            </a:extLst>
          </p:cNvPr>
          <p:cNvGrpSpPr/>
          <p:nvPr/>
        </p:nvGrpSpPr>
        <p:grpSpPr>
          <a:xfrm>
            <a:off x="673365" y="6312420"/>
            <a:ext cx="3196960" cy="450110"/>
            <a:chOff x="673365" y="6312420"/>
            <a:chExt cx="3196960" cy="450110"/>
          </a:xfrm>
        </p:grpSpPr>
        <p:pic>
          <p:nvPicPr>
            <p:cNvPr id="15" name="Picture 1" descr="GeDNA(1)">
              <a:extLst>
                <a:ext uri="{FF2B5EF4-FFF2-40B4-BE49-F238E27FC236}">
                  <a16:creationId xmlns:a16="http://schemas.microsoft.com/office/drawing/2014/main" id="{7CF6E686-9791-4D51-86CF-F549704BAC4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08736" y="6385507"/>
              <a:ext cx="431418" cy="344343"/>
            </a:xfrm>
            <a:prstGeom prst="rect">
              <a:avLst/>
            </a:prstGeom>
          </p:spPr>
        </p:pic>
        <p:sp>
          <p:nvSpPr>
            <p:cNvPr id="16" name="Text Box 7">
              <a:extLst>
                <a:ext uri="{FF2B5EF4-FFF2-40B4-BE49-F238E27FC236}">
                  <a16:creationId xmlns:a16="http://schemas.microsoft.com/office/drawing/2014/main" id="{236211B0-CA4F-4F39-B37B-A72FFC954354}"/>
                </a:ext>
              </a:extLst>
            </p:cNvPr>
            <p:cNvSpPr txBox="1"/>
            <p:nvPr/>
          </p:nvSpPr>
          <p:spPr>
            <a:xfrm>
              <a:off x="2097405" y="6385507"/>
              <a:ext cx="1772920" cy="306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en-US" sz="1400" dirty="0">
                  <a:solidFill>
                    <a:srgbClr val="365795"/>
                  </a:solidFill>
                </a:rPr>
                <a:t>Till-Hendrik </a:t>
              </a:r>
              <a:r>
                <a:rPr lang="en-US" altLang="en-US" sz="1400" dirty="0" err="1">
                  <a:solidFill>
                    <a:srgbClr val="365795"/>
                  </a:solidFill>
                </a:rPr>
                <a:t>Macher</a:t>
              </a:r>
              <a:endParaRPr lang="en-US" altLang="en-US" sz="1400" dirty="0">
                <a:solidFill>
                  <a:srgbClr val="365795"/>
                </a:solidFill>
              </a:endParaRPr>
            </a:p>
          </p:txBody>
        </p:sp>
        <p:pic>
          <p:nvPicPr>
            <p:cNvPr id="17" name="Grafik 16" descr="Ein Bild, das Fenster enthält.&#10;&#10;Automatisch generierte Beschreibung">
              <a:extLst>
                <a:ext uri="{FF2B5EF4-FFF2-40B4-BE49-F238E27FC236}">
                  <a16:creationId xmlns:a16="http://schemas.microsoft.com/office/drawing/2014/main" id="{9E54A6DE-C9CC-472B-9B0A-D240588966D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73365" y="6312420"/>
              <a:ext cx="450110" cy="4501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3796440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Line 2"/>
          <p:cNvSpPr/>
          <p:nvPr/>
        </p:nvSpPr>
        <p:spPr>
          <a:xfrm flipH="1">
            <a:off x="0" y="6186600"/>
            <a:ext cx="12191760" cy="360"/>
          </a:xfrm>
          <a:prstGeom prst="line">
            <a:avLst/>
          </a:prstGeom>
          <a:ln w="25560">
            <a:solidFill>
              <a:srgbClr val="52AF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2" name="Line 3"/>
          <p:cNvSpPr/>
          <p:nvPr/>
        </p:nvSpPr>
        <p:spPr>
          <a:xfrm flipH="1">
            <a:off x="0" y="6210360"/>
            <a:ext cx="12191760" cy="360"/>
          </a:xfrm>
          <a:prstGeom prst="line">
            <a:avLst/>
          </a:prstGeom>
          <a:ln w="25560">
            <a:solidFill>
              <a:srgbClr val="4D5B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0" name="TextShape 9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r">
              <a:lnSpc>
                <a:spcPct val="100000"/>
              </a:lnSpc>
            </a:pPr>
            <a:fld id="{11E198E3-514A-4108-AF09-2FB0BC732807}" type="slidenum">
              <a:rPr lang="en-US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13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 panose="02020603050405020304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54C6F2DC-0EB3-4727-B9DF-8453D251016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45388" y="1099175"/>
            <a:ext cx="4807142" cy="4659650"/>
          </a:xfrm>
          <a:prstGeom prst="rect">
            <a:avLst/>
          </a:prstGeom>
        </p:spPr>
      </p:pic>
      <p:sp>
        <p:nvSpPr>
          <p:cNvPr id="11" name="TextShape 1">
            <a:extLst>
              <a:ext uri="{FF2B5EF4-FFF2-40B4-BE49-F238E27FC236}">
                <a16:creationId xmlns:a16="http://schemas.microsoft.com/office/drawing/2014/main" id="{7D3494F9-E78D-4DD2-8BC0-DFA52F9BACD4}"/>
              </a:ext>
            </a:extLst>
          </p:cNvPr>
          <p:cNvSpPr txBox="1"/>
          <p:nvPr/>
        </p:nvSpPr>
        <p:spPr>
          <a:xfrm>
            <a:off x="838835" y="1"/>
            <a:ext cx="10513695" cy="1150724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de-DE" altLang="en-US" sz="2800" b="1" strike="noStrike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Basic </a:t>
            </a:r>
            <a:r>
              <a:rPr lang="de-DE" altLang="en-US" sz="2800" b="1" strike="noStrike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statistics</a:t>
            </a:r>
            <a:endParaRPr lang="" altLang="en-US" sz="2800" b="1" strike="noStrike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2577A6C-D5F2-4862-A206-ECA150B6D15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03051" y="3067754"/>
            <a:ext cx="3368066" cy="2973046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05D4CC7A-6406-4CBE-A4F7-F893579946EB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78713" y="3988319"/>
            <a:ext cx="3163671" cy="1984393"/>
          </a:xfrm>
          <a:prstGeom prst="rect">
            <a:avLst/>
          </a:prstGeom>
        </p:spPr>
      </p:pic>
      <p:sp>
        <p:nvSpPr>
          <p:cNvPr id="13" name="CustomShape 8">
            <a:extLst>
              <a:ext uri="{FF2B5EF4-FFF2-40B4-BE49-F238E27FC236}">
                <a16:creationId xmlns:a16="http://schemas.microsoft.com/office/drawing/2014/main" id="{B8030AFC-60D2-49B5-B690-709A7F764F19}"/>
              </a:ext>
            </a:extLst>
          </p:cNvPr>
          <p:cNvSpPr/>
          <p:nvPr/>
        </p:nvSpPr>
        <p:spPr>
          <a:xfrm>
            <a:off x="838834" y="1174125"/>
            <a:ext cx="5344651" cy="246377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Load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the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latest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TaXon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table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(</a:t>
            </a:r>
            <a:r>
              <a:rPr lang="de-DE" sz="1400" i="1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TTT_cons_derep</a:t>
            </a:r>
            <a:r>
              <a:rPr lang="de-DE" sz="1400" i="1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_ arthropods_no_NC.xlsx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Click on Run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A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pop-up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with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general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information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will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appear</a:t>
            </a:r>
            <a:endParaRPr lang="de-DE" sz="1400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latin typeface="Arial" panose="020B0604020202020204"/>
              <a:sym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A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new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table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named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i="1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TTT_cons_derep_arthropods</a:t>
            </a:r>
            <a:r>
              <a:rPr lang="de-DE" sz="1400" i="1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_ _no_NC_basic_stats.xlsx 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was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created</a:t>
            </a:r>
            <a:endParaRPr lang="de-DE" sz="1400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sym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Sample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specific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informations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are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found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in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the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Excel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file</a:t>
            </a:r>
            <a:endParaRPr lang="de-DE" sz="1400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latin typeface="Arial" panose="020B0604020202020204"/>
              <a:sym typeface="+mn-ea"/>
            </a:endParaRPr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735F8F6B-3818-4654-8119-D7C4A46DFC6A}"/>
              </a:ext>
            </a:extLst>
          </p:cNvPr>
          <p:cNvSpPr/>
          <p:nvPr/>
        </p:nvSpPr>
        <p:spPr>
          <a:xfrm>
            <a:off x="7967977" y="3064243"/>
            <a:ext cx="373171" cy="20002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D69EBE14-B327-4858-86DB-DA8C266937EB}"/>
              </a:ext>
            </a:extLst>
          </p:cNvPr>
          <p:cNvSpPr txBox="1"/>
          <p:nvPr/>
        </p:nvSpPr>
        <p:spPr>
          <a:xfrm>
            <a:off x="546926" y="4346259"/>
            <a:ext cx="997888" cy="461665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de-DE" sz="1200" dirty="0" err="1"/>
              <a:t>Statistics</a:t>
            </a:r>
            <a:r>
              <a:rPr lang="de-DE" sz="1200" dirty="0"/>
              <a:t> </a:t>
            </a:r>
            <a:r>
              <a:rPr lang="de-DE" sz="1200" dirty="0" err="1"/>
              <a:t>table</a:t>
            </a:r>
            <a:endParaRPr lang="de-DE" sz="1200" dirty="0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906FB71B-67AA-4AA4-A609-277EDDCAEBBD}"/>
              </a:ext>
            </a:extLst>
          </p:cNvPr>
          <p:cNvSpPr/>
          <p:nvPr/>
        </p:nvSpPr>
        <p:spPr>
          <a:xfrm>
            <a:off x="1355404" y="4609891"/>
            <a:ext cx="904240" cy="85773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4AC0577-7843-4E52-AFCB-07A0B6330D80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17000" y="4783866"/>
            <a:ext cx="630559" cy="542574"/>
          </a:xfrm>
          <a:prstGeom prst="rect">
            <a:avLst/>
          </a:prstGeom>
        </p:spPr>
      </p:pic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C7E52B76-95CD-48A4-A167-DD1141CADACE}"/>
              </a:ext>
            </a:extLst>
          </p:cNvPr>
          <p:cNvGrpSpPr/>
          <p:nvPr/>
        </p:nvGrpSpPr>
        <p:grpSpPr>
          <a:xfrm>
            <a:off x="673365" y="6312420"/>
            <a:ext cx="3196960" cy="450110"/>
            <a:chOff x="673365" y="6312420"/>
            <a:chExt cx="3196960" cy="450110"/>
          </a:xfrm>
        </p:grpSpPr>
        <p:pic>
          <p:nvPicPr>
            <p:cNvPr id="18" name="Picture 1" descr="GeDNA(1)">
              <a:extLst>
                <a:ext uri="{FF2B5EF4-FFF2-40B4-BE49-F238E27FC236}">
                  <a16:creationId xmlns:a16="http://schemas.microsoft.com/office/drawing/2014/main" id="{E991B0D0-FF2B-483D-8256-87C6549B9AD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08736" y="6385507"/>
              <a:ext cx="431418" cy="344343"/>
            </a:xfrm>
            <a:prstGeom prst="rect">
              <a:avLst/>
            </a:prstGeom>
          </p:spPr>
        </p:pic>
        <p:sp>
          <p:nvSpPr>
            <p:cNvPr id="19" name="Text Box 7">
              <a:extLst>
                <a:ext uri="{FF2B5EF4-FFF2-40B4-BE49-F238E27FC236}">
                  <a16:creationId xmlns:a16="http://schemas.microsoft.com/office/drawing/2014/main" id="{487E5E2A-576B-4000-B374-B06DCCC7B7D3}"/>
                </a:ext>
              </a:extLst>
            </p:cNvPr>
            <p:cNvSpPr txBox="1"/>
            <p:nvPr/>
          </p:nvSpPr>
          <p:spPr>
            <a:xfrm>
              <a:off x="2097405" y="6385507"/>
              <a:ext cx="1772920" cy="306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en-US" sz="1400" dirty="0">
                  <a:solidFill>
                    <a:srgbClr val="365795"/>
                  </a:solidFill>
                </a:rPr>
                <a:t>Till-Hendrik </a:t>
              </a:r>
              <a:r>
                <a:rPr lang="en-US" altLang="en-US" sz="1400" dirty="0" err="1">
                  <a:solidFill>
                    <a:srgbClr val="365795"/>
                  </a:solidFill>
                </a:rPr>
                <a:t>Macher</a:t>
              </a:r>
              <a:endParaRPr lang="en-US" altLang="en-US" sz="1400" dirty="0">
                <a:solidFill>
                  <a:srgbClr val="365795"/>
                </a:solidFill>
              </a:endParaRPr>
            </a:p>
          </p:txBody>
        </p:sp>
        <p:pic>
          <p:nvPicPr>
            <p:cNvPr id="20" name="Grafik 19" descr="Ein Bild, das Fenster enthält.&#10;&#10;Automatisch generierte Beschreibung">
              <a:extLst>
                <a:ext uri="{FF2B5EF4-FFF2-40B4-BE49-F238E27FC236}">
                  <a16:creationId xmlns:a16="http://schemas.microsoft.com/office/drawing/2014/main" id="{40709218-7914-4C27-8487-72FEC2709DB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73365" y="6312420"/>
              <a:ext cx="450110" cy="4501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89802110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BD16B3DC-DAE0-4ABB-AF2F-A5DD9874401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93968" y="1037415"/>
            <a:ext cx="4682140" cy="4616425"/>
          </a:xfrm>
          <a:prstGeom prst="rect">
            <a:avLst/>
          </a:prstGeom>
        </p:spPr>
      </p:pic>
      <p:sp>
        <p:nvSpPr>
          <p:cNvPr id="91" name="Line 2"/>
          <p:cNvSpPr/>
          <p:nvPr/>
        </p:nvSpPr>
        <p:spPr>
          <a:xfrm flipH="1">
            <a:off x="0" y="6186600"/>
            <a:ext cx="12191760" cy="360"/>
          </a:xfrm>
          <a:prstGeom prst="line">
            <a:avLst/>
          </a:prstGeom>
          <a:ln w="25560">
            <a:solidFill>
              <a:srgbClr val="52AF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2" name="Line 3"/>
          <p:cNvSpPr/>
          <p:nvPr/>
        </p:nvSpPr>
        <p:spPr>
          <a:xfrm flipH="1">
            <a:off x="0" y="6210360"/>
            <a:ext cx="12191760" cy="360"/>
          </a:xfrm>
          <a:prstGeom prst="line">
            <a:avLst/>
          </a:prstGeom>
          <a:ln w="25560">
            <a:solidFill>
              <a:srgbClr val="4D5B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0" name="TextShape 9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r">
              <a:lnSpc>
                <a:spcPct val="100000"/>
              </a:lnSpc>
            </a:pPr>
            <a:fld id="{11E198E3-514A-4108-AF09-2FB0BC732807}" type="slidenum">
              <a:rPr lang="en-US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14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 panose="02020603050405020304"/>
            </a:endParaRPr>
          </a:p>
        </p:txBody>
      </p:sp>
      <p:sp>
        <p:nvSpPr>
          <p:cNvPr id="11" name="TextShape 1">
            <a:extLst>
              <a:ext uri="{FF2B5EF4-FFF2-40B4-BE49-F238E27FC236}">
                <a16:creationId xmlns:a16="http://schemas.microsoft.com/office/drawing/2014/main" id="{7D3494F9-E78D-4DD2-8BC0-DFA52F9BACD4}"/>
              </a:ext>
            </a:extLst>
          </p:cNvPr>
          <p:cNvSpPr txBox="1"/>
          <p:nvPr/>
        </p:nvSpPr>
        <p:spPr>
          <a:xfrm>
            <a:off x="838835" y="1"/>
            <a:ext cx="10513695" cy="1150724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de-DE" altLang="en-US" sz="2800" b="1" strike="noStrike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Taxonomic</a:t>
            </a:r>
            <a:r>
              <a:rPr lang="de-DE" altLang="en-US" sz="2800" b="1" strike="noStrike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 </a:t>
            </a:r>
            <a:r>
              <a:rPr lang="de-DE" altLang="en-US" sz="2800" b="1" strike="noStrike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resolution</a:t>
            </a:r>
            <a:endParaRPr lang="" altLang="en-US" sz="2800" b="1" strike="noStrike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10" name="CustomShape 8">
            <a:extLst>
              <a:ext uri="{FF2B5EF4-FFF2-40B4-BE49-F238E27FC236}">
                <a16:creationId xmlns:a16="http://schemas.microsoft.com/office/drawing/2014/main" id="{078241B2-09ED-42E7-8BE1-9E86FBF60F5D}"/>
              </a:ext>
            </a:extLst>
          </p:cNvPr>
          <p:cNvSpPr/>
          <p:nvPr/>
        </p:nvSpPr>
        <p:spPr>
          <a:xfrm>
            <a:off x="838835" y="1174125"/>
            <a:ext cx="5257166" cy="338949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Load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the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latest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TaXon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table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(</a:t>
            </a:r>
            <a:r>
              <a:rPr lang="de-DE" sz="1400" i="1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TTT_cons_derep</a:t>
            </a:r>
            <a:r>
              <a:rPr lang="de-DE" sz="1400" i="1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_ arthropods_no_NC.xlsx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We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want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the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plot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to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be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a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square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-like bar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plot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, so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adjust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the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plot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width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from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20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to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10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Click on Run (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repeat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for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plot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type „b“)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A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plot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preview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will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pop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up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.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If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you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are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happy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with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the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visuals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,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click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„save“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A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new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plot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was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created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in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the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Taxonomic_resolution_plots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folder</a:t>
            </a:r>
            <a:endParaRPr lang="de-DE" sz="1400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sz="1400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latin typeface="Arial" panose="020B0604020202020204"/>
              <a:sym typeface="+mn-ea"/>
            </a:endParaRPr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C2CD60C4-A1DE-476A-A34A-13E2380FD913}"/>
              </a:ext>
            </a:extLst>
          </p:cNvPr>
          <p:cNvSpPr/>
          <p:nvPr/>
        </p:nvSpPr>
        <p:spPr>
          <a:xfrm>
            <a:off x="7967977" y="3685750"/>
            <a:ext cx="373171" cy="20002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FE43C0D9-D7DD-4ED4-8074-EDA78EB4127F}"/>
              </a:ext>
            </a:extLst>
          </p:cNvPr>
          <p:cNvSpPr txBox="1"/>
          <p:nvPr/>
        </p:nvSpPr>
        <p:spPr>
          <a:xfrm>
            <a:off x="5135049" y="4654133"/>
            <a:ext cx="1134782" cy="461665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de-DE" sz="1200" dirty="0" err="1"/>
              <a:t>Taxonomic</a:t>
            </a:r>
            <a:r>
              <a:rPr lang="de-DE" sz="1200" dirty="0"/>
              <a:t> </a:t>
            </a:r>
            <a:r>
              <a:rPr lang="de-DE" sz="1200" dirty="0" err="1"/>
              <a:t>resolution</a:t>
            </a:r>
            <a:r>
              <a:rPr lang="de-DE" sz="1200" dirty="0"/>
              <a:t> </a:t>
            </a:r>
            <a:r>
              <a:rPr lang="de-DE" sz="1200" dirty="0" err="1"/>
              <a:t>plot</a:t>
            </a:r>
            <a:endParaRPr lang="de-DE" sz="1200" dirty="0"/>
          </a:p>
        </p:txBody>
      </p: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99D252BF-276F-413C-A9F2-756772ABD9BF}"/>
              </a:ext>
            </a:extLst>
          </p:cNvPr>
          <p:cNvGrpSpPr/>
          <p:nvPr/>
        </p:nvGrpSpPr>
        <p:grpSpPr>
          <a:xfrm>
            <a:off x="1329771" y="5036574"/>
            <a:ext cx="904240" cy="857730"/>
            <a:chOff x="8027548" y="2981188"/>
            <a:chExt cx="1165860" cy="1224360"/>
          </a:xfrm>
        </p:grpSpPr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1BD98372-EDC8-4CB3-8354-E78BF8127A1B}"/>
                </a:ext>
              </a:extLst>
            </p:cNvPr>
            <p:cNvSpPr/>
            <p:nvPr/>
          </p:nvSpPr>
          <p:spPr>
            <a:xfrm>
              <a:off x="8027548" y="2981188"/>
              <a:ext cx="1165860" cy="1224360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6" name="Grafik 15">
              <a:extLst>
                <a:ext uri="{FF2B5EF4-FFF2-40B4-BE49-F238E27FC236}">
                  <a16:creationId xmlns:a16="http://schemas.microsoft.com/office/drawing/2014/main" id="{A4B3B523-98D5-4B4D-B0F3-2A7864CE614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261916" y="3246664"/>
              <a:ext cx="675709" cy="705964"/>
            </a:xfrm>
            <a:prstGeom prst="rect">
              <a:avLst/>
            </a:prstGeom>
          </p:spPr>
        </p:pic>
      </p:grpSp>
      <p:sp>
        <p:nvSpPr>
          <p:cNvPr id="17" name="Textfeld 16">
            <a:extLst>
              <a:ext uri="{FF2B5EF4-FFF2-40B4-BE49-F238E27FC236}">
                <a16:creationId xmlns:a16="http://schemas.microsoft.com/office/drawing/2014/main" id="{E581BEA3-A7FD-4CBC-8F77-07FF9B064BE2}"/>
              </a:ext>
            </a:extLst>
          </p:cNvPr>
          <p:cNvSpPr txBox="1"/>
          <p:nvPr/>
        </p:nvSpPr>
        <p:spPr>
          <a:xfrm>
            <a:off x="374842" y="4867432"/>
            <a:ext cx="1092311" cy="276999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de-DE" sz="1200" dirty="0"/>
              <a:t>Project </a:t>
            </a:r>
            <a:r>
              <a:rPr lang="de-DE" sz="1200" dirty="0" err="1"/>
              <a:t>folder</a:t>
            </a:r>
            <a:endParaRPr lang="de-DE" sz="1200" dirty="0"/>
          </a:p>
        </p:txBody>
      </p:sp>
      <p:sp>
        <p:nvSpPr>
          <p:cNvPr id="18" name="Pfeil: nach unten 17">
            <a:extLst>
              <a:ext uri="{FF2B5EF4-FFF2-40B4-BE49-F238E27FC236}">
                <a16:creationId xmlns:a16="http://schemas.microsoft.com/office/drawing/2014/main" id="{162D7C45-AC63-4E36-B334-F8DA5F68CDEB}"/>
              </a:ext>
            </a:extLst>
          </p:cNvPr>
          <p:cNvSpPr/>
          <p:nvPr/>
        </p:nvSpPr>
        <p:spPr>
          <a:xfrm rot="16200000">
            <a:off x="2384892" y="5341291"/>
            <a:ext cx="312821" cy="24829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586AA881-A853-44CE-BF62-83FBCF14AEF8}"/>
              </a:ext>
            </a:extLst>
          </p:cNvPr>
          <p:cNvSpPr/>
          <p:nvPr/>
        </p:nvSpPr>
        <p:spPr>
          <a:xfrm>
            <a:off x="2803428" y="5036574"/>
            <a:ext cx="904240" cy="85773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Pfeil: nach unten 19">
            <a:extLst>
              <a:ext uri="{FF2B5EF4-FFF2-40B4-BE49-F238E27FC236}">
                <a16:creationId xmlns:a16="http://schemas.microsoft.com/office/drawing/2014/main" id="{A2078263-5E07-4C2B-AEBE-5838692D6B27}"/>
              </a:ext>
            </a:extLst>
          </p:cNvPr>
          <p:cNvSpPr/>
          <p:nvPr/>
        </p:nvSpPr>
        <p:spPr>
          <a:xfrm rot="16200000">
            <a:off x="3825265" y="5343642"/>
            <a:ext cx="312821" cy="24829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46D7E3E0-EBA1-4C8C-9CDC-6591C15A4D45}"/>
              </a:ext>
            </a:extLst>
          </p:cNvPr>
          <p:cNvSpPr/>
          <p:nvPr/>
        </p:nvSpPr>
        <p:spPr>
          <a:xfrm>
            <a:off x="4288968" y="5036227"/>
            <a:ext cx="904240" cy="85773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82E6A430-B031-42F2-A0D0-1F9990D1FC66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997694" y="5215594"/>
            <a:ext cx="498113" cy="53275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DE9F3179-D30E-4D0A-8C36-D1BEBEFB1C76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508749" y="5233035"/>
            <a:ext cx="508049" cy="525790"/>
          </a:xfrm>
          <a:prstGeom prst="rect">
            <a:avLst/>
          </a:prstGeom>
        </p:spPr>
      </p:pic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17A5F214-18A7-4B23-B0AE-886DE04AE9BB}"/>
              </a:ext>
            </a:extLst>
          </p:cNvPr>
          <p:cNvGrpSpPr/>
          <p:nvPr/>
        </p:nvGrpSpPr>
        <p:grpSpPr>
          <a:xfrm>
            <a:off x="673365" y="6312420"/>
            <a:ext cx="3196960" cy="450110"/>
            <a:chOff x="673365" y="6312420"/>
            <a:chExt cx="3196960" cy="450110"/>
          </a:xfrm>
        </p:grpSpPr>
        <p:pic>
          <p:nvPicPr>
            <p:cNvPr id="24" name="Picture 1" descr="GeDNA(1)">
              <a:extLst>
                <a:ext uri="{FF2B5EF4-FFF2-40B4-BE49-F238E27FC236}">
                  <a16:creationId xmlns:a16="http://schemas.microsoft.com/office/drawing/2014/main" id="{3532D987-06FB-4EB3-815E-D41469E753F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08736" y="6385507"/>
              <a:ext cx="431418" cy="344343"/>
            </a:xfrm>
            <a:prstGeom prst="rect">
              <a:avLst/>
            </a:prstGeom>
          </p:spPr>
        </p:pic>
        <p:sp>
          <p:nvSpPr>
            <p:cNvPr id="25" name="Text Box 7">
              <a:extLst>
                <a:ext uri="{FF2B5EF4-FFF2-40B4-BE49-F238E27FC236}">
                  <a16:creationId xmlns:a16="http://schemas.microsoft.com/office/drawing/2014/main" id="{90C6EA89-8122-4248-8314-AC107A1BFC27}"/>
                </a:ext>
              </a:extLst>
            </p:cNvPr>
            <p:cNvSpPr txBox="1"/>
            <p:nvPr/>
          </p:nvSpPr>
          <p:spPr>
            <a:xfrm>
              <a:off x="2097405" y="6385507"/>
              <a:ext cx="1772920" cy="306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en-US" sz="1400" dirty="0">
                  <a:solidFill>
                    <a:srgbClr val="365795"/>
                  </a:solidFill>
                </a:rPr>
                <a:t>Till-Hendrik </a:t>
              </a:r>
              <a:r>
                <a:rPr lang="en-US" altLang="en-US" sz="1400" dirty="0" err="1">
                  <a:solidFill>
                    <a:srgbClr val="365795"/>
                  </a:solidFill>
                </a:rPr>
                <a:t>Macher</a:t>
              </a:r>
              <a:endParaRPr lang="en-US" altLang="en-US" sz="1400" dirty="0">
                <a:solidFill>
                  <a:srgbClr val="365795"/>
                </a:solidFill>
              </a:endParaRPr>
            </a:p>
          </p:txBody>
        </p:sp>
        <p:pic>
          <p:nvPicPr>
            <p:cNvPr id="26" name="Grafik 25" descr="Ein Bild, das Fenster enthält.&#10;&#10;Automatisch generierte Beschreibung">
              <a:extLst>
                <a:ext uri="{FF2B5EF4-FFF2-40B4-BE49-F238E27FC236}">
                  <a16:creationId xmlns:a16="http://schemas.microsoft.com/office/drawing/2014/main" id="{1BAF903D-3BB9-4143-8423-1C3A08B439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73365" y="6312420"/>
              <a:ext cx="450110" cy="4501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7739668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rafik 26">
            <a:extLst>
              <a:ext uri="{FF2B5EF4-FFF2-40B4-BE49-F238E27FC236}">
                <a16:creationId xmlns:a16="http://schemas.microsoft.com/office/drawing/2014/main" id="{30426985-6412-4560-BB5D-630067F551E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93968" y="1037415"/>
            <a:ext cx="4682140" cy="4616425"/>
          </a:xfrm>
          <a:prstGeom prst="rect">
            <a:avLst/>
          </a:prstGeom>
        </p:spPr>
      </p:pic>
      <p:sp>
        <p:nvSpPr>
          <p:cNvPr id="91" name="Line 2"/>
          <p:cNvSpPr/>
          <p:nvPr/>
        </p:nvSpPr>
        <p:spPr>
          <a:xfrm flipH="1">
            <a:off x="0" y="6186600"/>
            <a:ext cx="12191760" cy="360"/>
          </a:xfrm>
          <a:prstGeom prst="line">
            <a:avLst/>
          </a:prstGeom>
          <a:ln w="25560">
            <a:solidFill>
              <a:srgbClr val="52AF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2" name="Line 3"/>
          <p:cNvSpPr/>
          <p:nvPr/>
        </p:nvSpPr>
        <p:spPr>
          <a:xfrm flipH="1">
            <a:off x="0" y="6210360"/>
            <a:ext cx="12191760" cy="360"/>
          </a:xfrm>
          <a:prstGeom prst="line">
            <a:avLst/>
          </a:prstGeom>
          <a:ln w="25560">
            <a:solidFill>
              <a:srgbClr val="4D5B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0" name="TextShape 9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r">
              <a:lnSpc>
                <a:spcPct val="100000"/>
              </a:lnSpc>
            </a:pPr>
            <a:fld id="{11E198E3-514A-4108-AF09-2FB0BC732807}" type="slidenum">
              <a:rPr lang="en-US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15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 panose="02020603050405020304"/>
            </a:endParaRPr>
          </a:p>
        </p:txBody>
      </p:sp>
      <p:sp>
        <p:nvSpPr>
          <p:cNvPr id="11" name="TextShape 1">
            <a:extLst>
              <a:ext uri="{FF2B5EF4-FFF2-40B4-BE49-F238E27FC236}">
                <a16:creationId xmlns:a16="http://schemas.microsoft.com/office/drawing/2014/main" id="{7D3494F9-E78D-4DD2-8BC0-DFA52F9BACD4}"/>
              </a:ext>
            </a:extLst>
          </p:cNvPr>
          <p:cNvSpPr txBox="1"/>
          <p:nvPr/>
        </p:nvSpPr>
        <p:spPr>
          <a:xfrm>
            <a:off x="838835" y="1"/>
            <a:ext cx="10513695" cy="1150724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de-DE" altLang="en-US" sz="2800" b="1" strike="noStrike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Taxonomic</a:t>
            </a:r>
            <a:r>
              <a:rPr lang="de-DE" altLang="en-US" sz="2800" b="1" strike="noStrike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 </a:t>
            </a:r>
            <a:r>
              <a:rPr lang="de-DE" altLang="en-US" sz="2800" b="1" strike="noStrike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richness</a:t>
            </a:r>
            <a:endParaRPr lang="" altLang="en-US" sz="2800" b="1" strike="noStrike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10" name="CustomShape 8">
            <a:extLst>
              <a:ext uri="{FF2B5EF4-FFF2-40B4-BE49-F238E27FC236}">
                <a16:creationId xmlns:a16="http://schemas.microsoft.com/office/drawing/2014/main" id="{078241B2-09ED-42E7-8BE1-9E86FBF60F5D}"/>
              </a:ext>
            </a:extLst>
          </p:cNvPr>
          <p:cNvSpPr/>
          <p:nvPr/>
        </p:nvSpPr>
        <p:spPr>
          <a:xfrm>
            <a:off x="838834" y="1174125"/>
            <a:ext cx="5430997" cy="338949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Load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the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latest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TaXon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table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(</a:t>
            </a:r>
            <a:r>
              <a:rPr lang="de-DE" sz="1400" i="1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TTT_cons_derep</a:t>
            </a:r>
            <a:r>
              <a:rPr lang="de-DE" sz="1400" i="1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_ arthropods_no_NC.xlsx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Again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,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we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want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the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plot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to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be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a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square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-like bar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plot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, so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adjust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the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plot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width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from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20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to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10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Click on Run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A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plot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preview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will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pop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up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.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If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you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are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happy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with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the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visuals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,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click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„save“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A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new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plot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was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created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in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the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Taxonomic_richness_plots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folder</a:t>
            </a:r>
            <a:endParaRPr lang="de-DE" sz="1400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sym typeface="+mn-ea"/>
            </a:endParaRPr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C2CD60C4-A1DE-476A-A34A-13E2380FD913}"/>
              </a:ext>
            </a:extLst>
          </p:cNvPr>
          <p:cNvSpPr/>
          <p:nvPr/>
        </p:nvSpPr>
        <p:spPr>
          <a:xfrm>
            <a:off x="7972739" y="4442988"/>
            <a:ext cx="373171" cy="20002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1B5B3DF3-8661-4BB3-8DB7-FCD92AC9A45B}"/>
              </a:ext>
            </a:extLst>
          </p:cNvPr>
          <p:cNvSpPr txBox="1"/>
          <p:nvPr/>
        </p:nvSpPr>
        <p:spPr>
          <a:xfrm>
            <a:off x="5135049" y="4654133"/>
            <a:ext cx="1134782" cy="461665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de-DE" sz="1200" dirty="0" err="1"/>
              <a:t>Taxonomic</a:t>
            </a:r>
            <a:r>
              <a:rPr lang="de-DE" sz="1200" dirty="0"/>
              <a:t> </a:t>
            </a:r>
            <a:r>
              <a:rPr lang="de-DE" sz="1200" dirty="0" err="1"/>
              <a:t>richness</a:t>
            </a:r>
            <a:r>
              <a:rPr lang="de-DE" sz="1200" dirty="0"/>
              <a:t> </a:t>
            </a:r>
            <a:r>
              <a:rPr lang="de-DE" sz="1200" dirty="0" err="1"/>
              <a:t>plot</a:t>
            </a:r>
            <a:endParaRPr lang="de-DE" sz="1200" dirty="0"/>
          </a:p>
        </p:txBody>
      </p: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ACEB6E3F-2C68-401D-9F1F-497B3F5CEF2C}"/>
              </a:ext>
            </a:extLst>
          </p:cNvPr>
          <p:cNvGrpSpPr/>
          <p:nvPr/>
        </p:nvGrpSpPr>
        <p:grpSpPr>
          <a:xfrm>
            <a:off x="1329771" y="5036574"/>
            <a:ext cx="904240" cy="857730"/>
            <a:chOff x="8027548" y="2981188"/>
            <a:chExt cx="1165860" cy="1224360"/>
          </a:xfrm>
        </p:grpSpPr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52BBA137-A280-40F8-A6DA-B72BD3DB3E39}"/>
                </a:ext>
              </a:extLst>
            </p:cNvPr>
            <p:cNvSpPr/>
            <p:nvPr/>
          </p:nvSpPr>
          <p:spPr>
            <a:xfrm>
              <a:off x="8027548" y="2981188"/>
              <a:ext cx="1165860" cy="1224360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6" name="Grafik 15">
              <a:extLst>
                <a:ext uri="{FF2B5EF4-FFF2-40B4-BE49-F238E27FC236}">
                  <a16:creationId xmlns:a16="http://schemas.microsoft.com/office/drawing/2014/main" id="{5360D91C-D883-47A4-AC14-22C7ED9600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261916" y="3246664"/>
              <a:ext cx="675709" cy="705964"/>
            </a:xfrm>
            <a:prstGeom prst="rect">
              <a:avLst/>
            </a:prstGeom>
          </p:spPr>
        </p:pic>
      </p:grpSp>
      <p:sp>
        <p:nvSpPr>
          <p:cNvPr id="17" name="Textfeld 16">
            <a:extLst>
              <a:ext uri="{FF2B5EF4-FFF2-40B4-BE49-F238E27FC236}">
                <a16:creationId xmlns:a16="http://schemas.microsoft.com/office/drawing/2014/main" id="{02841986-769D-4D07-8B84-86EF6BD676C3}"/>
              </a:ext>
            </a:extLst>
          </p:cNvPr>
          <p:cNvSpPr txBox="1"/>
          <p:nvPr/>
        </p:nvSpPr>
        <p:spPr>
          <a:xfrm>
            <a:off x="374842" y="4867432"/>
            <a:ext cx="1092311" cy="276999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de-DE" sz="1200" dirty="0"/>
              <a:t>Project </a:t>
            </a:r>
            <a:r>
              <a:rPr lang="de-DE" sz="1200" dirty="0" err="1"/>
              <a:t>folder</a:t>
            </a:r>
            <a:endParaRPr lang="de-DE" sz="1200" dirty="0"/>
          </a:p>
        </p:txBody>
      </p:sp>
      <p:sp>
        <p:nvSpPr>
          <p:cNvPr id="18" name="Pfeil: nach unten 17">
            <a:extLst>
              <a:ext uri="{FF2B5EF4-FFF2-40B4-BE49-F238E27FC236}">
                <a16:creationId xmlns:a16="http://schemas.microsoft.com/office/drawing/2014/main" id="{2977FA35-9F7E-49DF-A6A1-E55195191131}"/>
              </a:ext>
            </a:extLst>
          </p:cNvPr>
          <p:cNvSpPr/>
          <p:nvPr/>
        </p:nvSpPr>
        <p:spPr>
          <a:xfrm rot="16200000">
            <a:off x="2384892" y="5341291"/>
            <a:ext cx="312821" cy="24829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F4686FB5-DC24-473E-8F05-538BEA17830C}"/>
              </a:ext>
            </a:extLst>
          </p:cNvPr>
          <p:cNvSpPr/>
          <p:nvPr/>
        </p:nvSpPr>
        <p:spPr>
          <a:xfrm>
            <a:off x="2803428" y="5036574"/>
            <a:ext cx="904240" cy="85773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Pfeil: nach unten 19">
            <a:extLst>
              <a:ext uri="{FF2B5EF4-FFF2-40B4-BE49-F238E27FC236}">
                <a16:creationId xmlns:a16="http://schemas.microsoft.com/office/drawing/2014/main" id="{AD11C122-F6B5-44EA-8B89-71873ACF3FE3}"/>
              </a:ext>
            </a:extLst>
          </p:cNvPr>
          <p:cNvSpPr/>
          <p:nvPr/>
        </p:nvSpPr>
        <p:spPr>
          <a:xfrm rot="16200000">
            <a:off x="3825265" y="5343642"/>
            <a:ext cx="312821" cy="24829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572394AA-4A97-4BF7-AADC-04CB1C2D0153}"/>
              </a:ext>
            </a:extLst>
          </p:cNvPr>
          <p:cNvSpPr/>
          <p:nvPr/>
        </p:nvSpPr>
        <p:spPr>
          <a:xfrm>
            <a:off x="4288968" y="5036227"/>
            <a:ext cx="904240" cy="85773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D23BD3F-CF1B-475E-9746-C86DF853448A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510449" y="5232832"/>
            <a:ext cx="461277" cy="525791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5D6F83E0-B356-421E-AF9B-F1AE495501C5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027354" y="5229351"/>
            <a:ext cx="448632" cy="532751"/>
          </a:xfrm>
          <a:prstGeom prst="rect">
            <a:avLst/>
          </a:prstGeom>
        </p:spPr>
      </p:pic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3F684B63-F382-42AF-A8F4-C8AAFC1C4AE7}"/>
              </a:ext>
            </a:extLst>
          </p:cNvPr>
          <p:cNvGrpSpPr/>
          <p:nvPr/>
        </p:nvGrpSpPr>
        <p:grpSpPr>
          <a:xfrm>
            <a:off x="673365" y="6312420"/>
            <a:ext cx="3196960" cy="450110"/>
            <a:chOff x="673365" y="6312420"/>
            <a:chExt cx="3196960" cy="450110"/>
          </a:xfrm>
        </p:grpSpPr>
        <p:pic>
          <p:nvPicPr>
            <p:cNvPr id="24" name="Picture 1" descr="GeDNA(1)">
              <a:extLst>
                <a:ext uri="{FF2B5EF4-FFF2-40B4-BE49-F238E27FC236}">
                  <a16:creationId xmlns:a16="http://schemas.microsoft.com/office/drawing/2014/main" id="{D20D42A3-3644-4B67-BBFC-47479398F0A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08736" y="6385507"/>
              <a:ext cx="431418" cy="344343"/>
            </a:xfrm>
            <a:prstGeom prst="rect">
              <a:avLst/>
            </a:prstGeom>
          </p:spPr>
        </p:pic>
        <p:sp>
          <p:nvSpPr>
            <p:cNvPr id="25" name="Text Box 7">
              <a:extLst>
                <a:ext uri="{FF2B5EF4-FFF2-40B4-BE49-F238E27FC236}">
                  <a16:creationId xmlns:a16="http://schemas.microsoft.com/office/drawing/2014/main" id="{4E7E1F03-E9A2-41FC-814F-39B8875FBA63}"/>
                </a:ext>
              </a:extLst>
            </p:cNvPr>
            <p:cNvSpPr txBox="1"/>
            <p:nvPr/>
          </p:nvSpPr>
          <p:spPr>
            <a:xfrm>
              <a:off x="2097405" y="6385507"/>
              <a:ext cx="1772920" cy="306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en-US" sz="1400" dirty="0">
                  <a:solidFill>
                    <a:srgbClr val="365795"/>
                  </a:solidFill>
                </a:rPr>
                <a:t>Till-Hendrik </a:t>
              </a:r>
              <a:r>
                <a:rPr lang="en-US" altLang="en-US" sz="1400" dirty="0" err="1">
                  <a:solidFill>
                    <a:srgbClr val="365795"/>
                  </a:solidFill>
                </a:rPr>
                <a:t>Macher</a:t>
              </a:r>
              <a:endParaRPr lang="en-US" altLang="en-US" sz="1400" dirty="0">
                <a:solidFill>
                  <a:srgbClr val="365795"/>
                </a:solidFill>
              </a:endParaRPr>
            </a:p>
          </p:txBody>
        </p:sp>
        <p:pic>
          <p:nvPicPr>
            <p:cNvPr id="26" name="Grafik 25" descr="Ein Bild, das Fenster enthält.&#10;&#10;Automatisch generierte Beschreibung">
              <a:extLst>
                <a:ext uri="{FF2B5EF4-FFF2-40B4-BE49-F238E27FC236}">
                  <a16:creationId xmlns:a16="http://schemas.microsoft.com/office/drawing/2014/main" id="{2186BD12-86B2-4F3D-8E3E-4781099AD83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73365" y="6312420"/>
              <a:ext cx="450110" cy="4501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19210625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Line 2"/>
          <p:cNvSpPr/>
          <p:nvPr/>
        </p:nvSpPr>
        <p:spPr>
          <a:xfrm flipH="1">
            <a:off x="0" y="6186600"/>
            <a:ext cx="12191760" cy="360"/>
          </a:xfrm>
          <a:prstGeom prst="line">
            <a:avLst/>
          </a:prstGeom>
          <a:ln w="25560">
            <a:solidFill>
              <a:srgbClr val="52AF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2" name="Line 3"/>
          <p:cNvSpPr/>
          <p:nvPr/>
        </p:nvSpPr>
        <p:spPr>
          <a:xfrm flipH="1">
            <a:off x="0" y="6210360"/>
            <a:ext cx="12191760" cy="360"/>
          </a:xfrm>
          <a:prstGeom prst="line">
            <a:avLst/>
          </a:prstGeom>
          <a:ln w="25560">
            <a:solidFill>
              <a:srgbClr val="4D5B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0" name="TextShape 9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r">
              <a:lnSpc>
                <a:spcPct val="100000"/>
              </a:lnSpc>
            </a:pPr>
            <a:fld id="{11E198E3-514A-4108-AF09-2FB0BC732807}" type="slidenum">
              <a:rPr lang="en-US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16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 panose="02020603050405020304"/>
            </a:endParaRPr>
          </a:p>
        </p:txBody>
      </p:sp>
      <p:sp>
        <p:nvSpPr>
          <p:cNvPr id="11" name="TextShape 1">
            <a:extLst>
              <a:ext uri="{FF2B5EF4-FFF2-40B4-BE49-F238E27FC236}">
                <a16:creationId xmlns:a16="http://schemas.microsoft.com/office/drawing/2014/main" id="{7D3494F9-E78D-4DD2-8BC0-DFA52F9BACD4}"/>
              </a:ext>
            </a:extLst>
          </p:cNvPr>
          <p:cNvSpPr txBox="1"/>
          <p:nvPr/>
        </p:nvSpPr>
        <p:spPr>
          <a:xfrm>
            <a:off x="838835" y="1"/>
            <a:ext cx="10513695" cy="1150724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de-DE" altLang="en-US" sz="2800" b="1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</a:rPr>
              <a:t>Taxonomic</a:t>
            </a:r>
            <a:r>
              <a:rPr lang="de-DE" altLang="en-US" sz="2800" b="1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de-DE" altLang="en-US" sz="2800" b="1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</a:rPr>
              <a:t>resolution</a:t>
            </a:r>
            <a:r>
              <a:rPr lang="de-DE" altLang="en-US" sz="2800" b="1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</a:rPr>
              <a:t> and </a:t>
            </a:r>
            <a:r>
              <a:rPr lang="de-DE" altLang="en-US" sz="2800" b="1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</a:rPr>
              <a:t>richness</a:t>
            </a:r>
            <a:endParaRPr lang="" altLang="en-US" sz="2800" b="1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D251EE1-0ADB-498F-8DEE-10AF3EA47A9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835" y="1070815"/>
            <a:ext cx="5037069" cy="493015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A3AAAE66-0819-4CED-8296-BFC009F1C71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84951" y="1070815"/>
            <a:ext cx="4897450" cy="4806663"/>
          </a:xfrm>
          <a:prstGeom prst="rect">
            <a:avLst/>
          </a:prstGeom>
        </p:spPr>
      </p:pic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C0CB5DE9-CCA3-4B3C-BEF4-06CDC53152EA}"/>
              </a:ext>
            </a:extLst>
          </p:cNvPr>
          <p:cNvGrpSpPr/>
          <p:nvPr/>
        </p:nvGrpSpPr>
        <p:grpSpPr>
          <a:xfrm>
            <a:off x="673365" y="6312420"/>
            <a:ext cx="3196960" cy="450110"/>
            <a:chOff x="673365" y="6312420"/>
            <a:chExt cx="3196960" cy="450110"/>
          </a:xfrm>
        </p:grpSpPr>
        <p:pic>
          <p:nvPicPr>
            <p:cNvPr id="13" name="Picture 1" descr="GeDNA(1)">
              <a:extLst>
                <a:ext uri="{FF2B5EF4-FFF2-40B4-BE49-F238E27FC236}">
                  <a16:creationId xmlns:a16="http://schemas.microsoft.com/office/drawing/2014/main" id="{937D8FD4-6293-470B-8032-C2207D9D6E7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08736" y="6385507"/>
              <a:ext cx="431418" cy="344343"/>
            </a:xfrm>
            <a:prstGeom prst="rect">
              <a:avLst/>
            </a:prstGeom>
          </p:spPr>
        </p:pic>
        <p:sp>
          <p:nvSpPr>
            <p:cNvPr id="14" name="Text Box 7">
              <a:extLst>
                <a:ext uri="{FF2B5EF4-FFF2-40B4-BE49-F238E27FC236}">
                  <a16:creationId xmlns:a16="http://schemas.microsoft.com/office/drawing/2014/main" id="{B78D6BAD-EA91-48E3-B168-487DDE88FD2A}"/>
                </a:ext>
              </a:extLst>
            </p:cNvPr>
            <p:cNvSpPr txBox="1"/>
            <p:nvPr/>
          </p:nvSpPr>
          <p:spPr>
            <a:xfrm>
              <a:off x="2097405" y="6385507"/>
              <a:ext cx="1772920" cy="306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en-US" sz="1400" dirty="0">
                  <a:solidFill>
                    <a:srgbClr val="365795"/>
                  </a:solidFill>
                </a:rPr>
                <a:t>Till-Hendrik </a:t>
              </a:r>
              <a:r>
                <a:rPr lang="en-US" altLang="en-US" sz="1400" dirty="0" err="1">
                  <a:solidFill>
                    <a:srgbClr val="365795"/>
                  </a:solidFill>
                </a:rPr>
                <a:t>Macher</a:t>
              </a:r>
              <a:endParaRPr lang="en-US" altLang="en-US" sz="1400" dirty="0">
                <a:solidFill>
                  <a:srgbClr val="365795"/>
                </a:solidFill>
              </a:endParaRPr>
            </a:p>
          </p:txBody>
        </p:sp>
        <p:pic>
          <p:nvPicPr>
            <p:cNvPr id="15" name="Grafik 14" descr="Ein Bild, das Fenster enthält.&#10;&#10;Automatisch generierte Beschreibung">
              <a:extLst>
                <a:ext uri="{FF2B5EF4-FFF2-40B4-BE49-F238E27FC236}">
                  <a16:creationId xmlns:a16="http://schemas.microsoft.com/office/drawing/2014/main" id="{AD44B534-D971-4AD0-9015-B471B9A32FB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73365" y="6312420"/>
              <a:ext cx="450110" cy="450110"/>
            </a:xfrm>
            <a:prstGeom prst="rect">
              <a:avLst/>
            </a:prstGeom>
          </p:spPr>
        </p:pic>
      </p:grpSp>
      <p:sp>
        <p:nvSpPr>
          <p:cNvPr id="16" name="Text Box 7">
            <a:extLst>
              <a:ext uri="{FF2B5EF4-FFF2-40B4-BE49-F238E27FC236}">
                <a16:creationId xmlns:a16="http://schemas.microsoft.com/office/drawing/2014/main" id="{3428CAB6-29A7-4A31-B2AB-1E5197AAA64D}"/>
              </a:ext>
            </a:extLst>
          </p:cNvPr>
          <p:cNvSpPr txBox="1"/>
          <p:nvPr/>
        </p:nvSpPr>
        <p:spPr>
          <a:xfrm>
            <a:off x="230135" y="1099072"/>
            <a:ext cx="8864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1400" dirty="0">
                <a:solidFill>
                  <a:srgbClr val="365795"/>
                </a:solidFill>
              </a:rPr>
              <a:t>Type a)</a:t>
            </a:r>
          </a:p>
        </p:txBody>
      </p:sp>
      <p:sp>
        <p:nvSpPr>
          <p:cNvPr id="17" name="Text Box 7">
            <a:extLst>
              <a:ext uri="{FF2B5EF4-FFF2-40B4-BE49-F238E27FC236}">
                <a16:creationId xmlns:a16="http://schemas.microsoft.com/office/drawing/2014/main" id="{72BE815B-1051-4B01-A9B1-A27BD04BE072}"/>
              </a:ext>
            </a:extLst>
          </p:cNvPr>
          <p:cNvSpPr txBox="1"/>
          <p:nvPr/>
        </p:nvSpPr>
        <p:spPr>
          <a:xfrm>
            <a:off x="237015" y="3515310"/>
            <a:ext cx="8864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1400" dirty="0">
                <a:solidFill>
                  <a:srgbClr val="365795"/>
                </a:solidFill>
              </a:rPr>
              <a:t>Type b)</a:t>
            </a:r>
          </a:p>
        </p:txBody>
      </p:sp>
    </p:spTree>
    <p:extLst>
      <p:ext uri="{BB962C8B-B14F-4D97-AF65-F5344CB8AC3E}">
        <p14:creationId xmlns:p14="http://schemas.microsoft.com/office/powerpoint/2010/main" val="2650166496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Line 2"/>
          <p:cNvSpPr/>
          <p:nvPr/>
        </p:nvSpPr>
        <p:spPr>
          <a:xfrm flipH="1">
            <a:off x="0" y="6186600"/>
            <a:ext cx="12191760" cy="360"/>
          </a:xfrm>
          <a:prstGeom prst="line">
            <a:avLst/>
          </a:prstGeom>
          <a:ln w="25560">
            <a:solidFill>
              <a:srgbClr val="52AF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2" name="Line 3"/>
          <p:cNvSpPr/>
          <p:nvPr/>
        </p:nvSpPr>
        <p:spPr>
          <a:xfrm flipH="1">
            <a:off x="0" y="6210360"/>
            <a:ext cx="12191760" cy="360"/>
          </a:xfrm>
          <a:prstGeom prst="line">
            <a:avLst/>
          </a:prstGeom>
          <a:ln w="25560">
            <a:solidFill>
              <a:srgbClr val="4D5B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0" name="TextShape 9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r">
              <a:lnSpc>
                <a:spcPct val="100000"/>
              </a:lnSpc>
            </a:pPr>
            <a:fld id="{11E198E3-514A-4108-AF09-2FB0BC732807}" type="slidenum">
              <a:rPr lang="en-US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17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 panose="02020603050405020304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F2557FF5-1B83-422A-BE9F-04EB375D779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16572" y="811221"/>
            <a:ext cx="4886566" cy="4681610"/>
          </a:xfrm>
          <a:prstGeom prst="rect">
            <a:avLst/>
          </a:prstGeom>
        </p:spPr>
      </p:pic>
      <p:sp>
        <p:nvSpPr>
          <p:cNvPr id="11" name="TextShape 1">
            <a:extLst>
              <a:ext uri="{FF2B5EF4-FFF2-40B4-BE49-F238E27FC236}">
                <a16:creationId xmlns:a16="http://schemas.microsoft.com/office/drawing/2014/main" id="{D225E236-F9B8-4998-8E3D-553B3AA47B68}"/>
              </a:ext>
            </a:extLst>
          </p:cNvPr>
          <p:cNvSpPr txBox="1"/>
          <p:nvPr/>
        </p:nvSpPr>
        <p:spPr>
          <a:xfrm>
            <a:off x="838835" y="1"/>
            <a:ext cx="10513695" cy="1150724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de-DE" altLang="en-US" sz="2800" b="1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</a:rPr>
              <a:t>OTU </a:t>
            </a:r>
            <a:r>
              <a:rPr lang="de-DE" altLang="en-US" sz="2800" b="1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</a:rPr>
              <a:t>abundance</a:t>
            </a:r>
            <a:endParaRPr lang="" altLang="en-US" sz="2800" b="1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10" name="CustomShape 8">
            <a:extLst>
              <a:ext uri="{FF2B5EF4-FFF2-40B4-BE49-F238E27FC236}">
                <a16:creationId xmlns:a16="http://schemas.microsoft.com/office/drawing/2014/main" id="{59D42115-95DB-4058-917F-47E3F79C9093}"/>
              </a:ext>
            </a:extLst>
          </p:cNvPr>
          <p:cNvSpPr/>
          <p:nvPr/>
        </p:nvSpPr>
        <p:spPr>
          <a:xfrm>
            <a:off x="838834" y="1174125"/>
            <a:ext cx="5344651" cy="363778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400" b="1" strike="noStrike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Pie</a:t>
            </a:r>
            <a:r>
              <a:rPr lang="de-DE" sz="1400" b="1" strike="noStrike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b="1" strike="noStrike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charts</a:t>
            </a:r>
            <a:endParaRPr lang="de-DE" sz="1400" b="1" strike="noStrike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latin typeface="Arial" panose="020B0604020202020204"/>
              <a:sym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Load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the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latest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TaXon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table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(</a:t>
            </a:r>
            <a:r>
              <a:rPr lang="de-DE" sz="1400" i="1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TTT_cons_derep</a:t>
            </a:r>
            <a:r>
              <a:rPr lang="de-DE" sz="1400" i="1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_ arthropods_no_NC.xlsx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In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this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case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we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set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the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font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size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to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10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Click on Run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This will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calculate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6 different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pie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charts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,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from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phylum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to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species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level</a:t>
            </a:r>
            <a:endParaRPr lang="de-DE" sz="1400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latin typeface="Arial" panose="020B0604020202020204"/>
              <a:sym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The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plots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illustrate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the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relative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number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of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OTUs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for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this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sample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set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(not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read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proportions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!)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Now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we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can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adjust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the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raw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plot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with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any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vector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manipulation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program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007BA333-20EC-4566-8693-BE6B63F84886}"/>
              </a:ext>
            </a:extLst>
          </p:cNvPr>
          <p:cNvSpPr/>
          <p:nvPr/>
        </p:nvSpPr>
        <p:spPr>
          <a:xfrm>
            <a:off x="7789383" y="2866599"/>
            <a:ext cx="373171" cy="20002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6D5E5B07-FF7E-4593-9229-3A220D4F5B26}"/>
              </a:ext>
            </a:extLst>
          </p:cNvPr>
          <p:cNvGrpSpPr/>
          <p:nvPr/>
        </p:nvGrpSpPr>
        <p:grpSpPr>
          <a:xfrm>
            <a:off x="838834" y="5088595"/>
            <a:ext cx="904240" cy="857730"/>
            <a:chOff x="8027548" y="2981188"/>
            <a:chExt cx="1165860" cy="1224360"/>
          </a:xfrm>
        </p:grpSpPr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8C9C6443-FE8C-4457-9582-2F7BF08857AA}"/>
                </a:ext>
              </a:extLst>
            </p:cNvPr>
            <p:cNvSpPr/>
            <p:nvPr/>
          </p:nvSpPr>
          <p:spPr>
            <a:xfrm>
              <a:off x="8027548" y="2981188"/>
              <a:ext cx="1165860" cy="1224360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6" name="Grafik 15">
              <a:extLst>
                <a:ext uri="{FF2B5EF4-FFF2-40B4-BE49-F238E27FC236}">
                  <a16:creationId xmlns:a16="http://schemas.microsoft.com/office/drawing/2014/main" id="{593DEB1A-78F3-4012-8ACE-5554AEB6F1E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261916" y="3246664"/>
              <a:ext cx="675709" cy="705964"/>
            </a:xfrm>
            <a:prstGeom prst="rect">
              <a:avLst/>
            </a:prstGeom>
          </p:spPr>
        </p:pic>
      </p:grpSp>
      <p:sp>
        <p:nvSpPr>
          <p:cNvPr id="18" name="Pfeil: nach unten 17">
            <a:extLst>
              <a:ext uri="{FF2B5EF4-FFF2-40B4-BE49-F238E27FC236}">
                <a16:creationId xmlns:a16="http://schemas.microsoft.com/office/drawing/2014/main" id="{46953A1E-1AE3-49C1-A886-BC1B8B695387}"/>
              </a:ext>
            </a:extLst>
          </p:cNvPr>
          <p:cNvSpPr/>
          <p:nvPr/>
        </p:nvSpPr>
        <p:spPr>
          <a:xfrm rot="16200000">
            <a:off x="1893955" y="5393312"/>
            <a:ext cx="312821" cy="24829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AEDE5B43-9469-4F5B-AA22-3AA2E07C9D31}"/>
              </a:ext>
            </a:extLst>
          </p:cNvPr>
          <p:cNvSpPr/>
          <p:nvPr/>
        </p:nvSpPr>
        <p:spPr>
          <a:xfrm>
            <a:off x="2312491" y="5088595"/>
            <a:ext cx="904240" cy="85773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81C83441-2642-49CB-9396-BF57C8487C7C}"/>
              </a:ext>
            </a:extLst>
          </p:cNvPr>
          <p:cNvSpPr/>
          <p:nvPr/>
        </p:nvSpPr>
        <p:spPr>
          <a:xfrm>
            <a:off x="5305417" y="5076680"/>
            <a:ext cx="904240" cy="85773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Pfeil: nach unten 23">
            <a:extLst>
              <a:ext uri="{FF2B5EF4-FFF2-40B4-BE49-F238E27FC236}">
                <a16:creationId xmlns:a16="http://schemas.microsoft.com/office/drawing/2014/main" id="{4641CE29-9EDD-4940-BC5E-0B19201DCA51}"/>
              </a:ext>
            </a:extLst>
          </p:cNvPr>
          <p:cNvSpPr/>
          <p:nvPr/>
        </p:nvSpPr>
        <p:spPr>
          <a:xfrm rot="16200000">
            <a:off x="3367612" y="5397553"/>
            <a:ext cx="312821" cy="24829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3D7B45C8-443B-4909-91B7-6F3F18088F6D}"/>
              </a:ext>
            </a:extLst>
          </p:cNvPr>
          <p:cNvSpPr/>
          <p:nvPr/>
        </p:nvSpPr>
        <p:spPr>
          <a:xfrm>
            <a:off x="3786148" y="5092836"/>
            <a:ext cx="904240" cy="85773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Pfeil: nach unten 26">
            <a:extLst>
              <a:ext uri="{FF2B5EF4-FFF2-40B4-BE49-F238E27FC236}">
                <a16:creationId xmlns:a16="http://schemas.microsoft.com/office/drawing/2014/main" id="{3E8477E3-3568-4A96-9251-07626D2D1321}"/>
              </a:ext>
            </a:extLst>
          </p:cNvPr>
          <p:cNvSpPr/>
          <p:nvPr/>
        </p:nvSpPr>
        <p:spPr>
          <a:xfrm rot="16200000">
            <a:off x="4886575" y="5368684"/>
            <a:ext cx="312821" cy="24829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191651F4-1C2E-469F-BFC6-AD2E205FA716}"/>
              </a:ext>
            </a:extLst>
          </p:cNvPr>
          <p:cNvSpPr txBox="1"/>
          <p:nvPr/>
        </p:nvSpPr>
        <p:spPr>
          <a:xfrm>
            <a:off x="6095682" y="5835113"/>
            <a:ext cx="1134782" cy="276999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de-DE" sz="1200" dirty="0"/>
              <a:t>OTU </a:t>
            </a:r>
            <a:r>
              <a:rPr lang="de-DE" sz="1200" dirty="0" err="1"/>
              <a:t>pie</a:t>
            </a:r>
            <a:r>
              <a:rPr lang="de-DE" sz="1200" dirty="0"/>
              <a:t> </a:t>
            </a:r>
            <a:r>
              <a:rPr lang="de-DE" sz="1200" dirty="0" err="1"/>
              <a:t>chart</a:t>
            </a:r>
            <a:endParaRPr lang="de-DE" sz="120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8617175-8EC3-4BA5-A6A7-4078BFBB754B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645578" y="5278429"/>
            <a:ext cx="320153" cy="515501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6C33F60E-5A8B-4EB7-BCFD-BCD1B726C8B5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976697" y="5277820"/>
            <a:ext cx="523141" cy="545079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3C8A16F3-0987-4990-AA92-0D9CAC5AB56E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602311" y="5289155"/>
            <a:ext cx="359702" cy="484742"/>
          </a:xfrm>
          <a:prstGeom prst="rect">
            <a:avLst/>
          </a:prstGeom>
        </p:spPr>
      </p:pic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A5DA0553-603D-48DD-9ED0-6CB53013B219}"/>
              </a:ext>
            </a:extLst>
          </p:cNvPr>
          <p:cNvGrpSpPr/>
          <p:nvPr/>
        </p:nvGrpSpPr>
        <p:grpSpPr>
          <a:xfrm>
            <a:off x="673365" y="6312420"/>
            <a:ext cx="3196960" cy="450110"/>
            <a:chOff x="673365" y="6312420"/>
            <a:chExt cx="3196960" cy="450110"/>
          </a:xfrm>
        </p:grpSpPr>
        <p:pic>
          <p:nvPicPr>
            <p:cNvPr id="28" name="Picture 1" descr="GeDNA(1)">
              <a:extLst>
                <a:ext uri="{FF2B5EF4-FFF2-40B4-BE49-F238E27FC236}">
                  <a16:creationId xmlns:a16="http://schemas.microsoft.com/office/drawing/2014/main" id="{5D30861F-71C1-4D6B-BF71-E119D2891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08736" y="6385507"/>
              <a:ext cx="431418" cy="344343"/>
            </a:xfrm>
            <a:prstGeom prst="rect">
              <a:avLst/>
            </a:prstGeom>
          </p:spPr>
        </p:pic>
        <p:sp>
          <p:nvSpPr>
            <p:cNvPr id="29" name="Text Box 7">
              <a:extLst>
                <a:ext uri="{FF2B5EF4-FFF2-40B4-BE49-F238E27FC236}">
                  <a16:creationId xmlns:a16="http://schemas.microsoft.com/office/drawing/2014/main" id="{F063E753-3C9F-4186-89EF-71BECDDAFE16}"/>
                </a:ext>
              </a:extLst>
            </p:cNvPr>
            <p:cNvSpPr txBox="1"/>
            <p:nvPr/>
          </p:nvSpPr>
          <p:spPr>
            <a:xfrm>
              <a:off x="2097405" y="6385507"/>
              <a:ext cx="1772920" cy="306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en-US" sz="1400" dirty="0">
                  <a:solidFill>
                    <a:srgbClr val="365795"/>
                  </a:solidFill>
                </a:rPr>
                <a:t>Till-Hendrik </a:t>
              </a:r>
              <a:r>
                <a:rPr lang="en-US" altLang="en-US" sz="1400" dirty="0" err="1">
                  <a:solidFill>
                    <a:srgbClr val="365795"/>
                  </a:solidFill>
                </a:rPr>
                <a:t>Macher</a:t>
              </a:r>
              <a:endParaRPr lang="en-US" altLang="en-US" sz="1400" dirty="0">
                <a:solidFill>
                  <a:srgbClr val="365795"/>
                </a:solidFill>
              </a:endParaRPr>
            </a:p>
          </p:txBody>
        </p:sp>
        <p:pic>
          <p:nvPicPr>
            <p:cNvPr id="30" name="Grafik 29" descr="Ein Bild, das Fenster enthält.&#10;&#10;Automatisch generierte Beschreibung">
              <a:extLst>
                <a:ext uri="{FF2B5EF4-FFF2-40B4-BE49-F238E27FC236}">
                  <a16:creationId xmlns:a16="http://schemas.microsoft.com/office/drawing/2014/main" id="{00B35234-712C-4439-990D-AC9D14A11AB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73365" y="6312420"/>
              <a:ext cx="450110" cy="4501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30418422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Line 2"/>
          <p:cNvSpPr/>
          <p:nvPr/>
        </p:nvSpPr>
        <p:spPr>
          <a:xfrm flipH="1">
            <a:off x="0" y="6186600"/>
            <a:ext cx="12191760" cy="360"/>
          </a:xfrm>
          <a:prstGeom prst="line">
            <a:avLst/>
          </a:prstGeom>
          <a:ln w="25560">
            <a:solidFill>
              <a:srgbClr val="52AF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2" name="Line 3"/>
          <p:cNvSpPr/>
          <p:nvPr/>
        </p:nvSpPr>
        <p:spPr>
          <a:xfrm flipH="1">
            <a:off x="0" y="6210360"/>
            <a:ext cx="12191760" cy="360"/>
          </a:xfrm>
          <a:prstGeom prst="line">
            <a:avLst/>
          </a:prstGeom>
          <a:ln w="25560">
            <a:solidFill>
              <a:srgbClr val="4D5B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0" name="TextShape 9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r">
              <a:lnSpc>
                <a:spcPct val="100000"/>
              </a:lnSpc>
            </a:pPr>
            <a:fld id="{11E198E3-514A-4108-AF09-2FB0BC732807}" type="slidenum">
              <a:rPr lang="en-US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18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 panose="02020603050405020304"/>
            </a:endParaRPr>
          </a:p>
        </p:txBody>
      </p:sp>
      <p:sp>
        <p:nvSpPr>
          <p:cNvPr id="11" name="TextShape 1">
            <a:extLst>
              <a:ext uri="{FF2B5EF4-FFF2-40B4-BE49-F238E27FC236}">
                <a16:creationId xmlns:a16="http://schemas.microsoft.com/office/drawing/2014/main" id="{D225E236-F9B8-4998-8E3D-553B3AA47B68}"/>
              </a:ext>
            </a:extLst>
          </p:cNvPr>
          <p:cNvSpPr txBox="1"/>
          <p:nvPr/>
        </p:nvSpPr>
        <p:spPr>
          <a:xfrm>
            <a:off x="838835" y="1"/>
            <a:ext cx="10513695" cy="1150724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de-DE" altLang="en-US" sz="2800" b="1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</a:rPr>
              <a:t>OTU </a:t>
            </a:r>
            <a:r>
              <a:rPr lang="de-DE" altLang="en-US" sz="2800" b="1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</a:rPr>
              <a:t>abundance</a:t>
            </a:r>
            <a:endParaRPr lang="" altLang="en-US" sz="2800" b="1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55FF628-8258-4AB3-8448-D95B154868D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22766" y="1801618"/>
            <a:ext cx="4543946" cy="3256146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19889B01-FC5F-43E0-808B-9C1EFBC397C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835" y="1801618"/>
            <a:ext cx="4330401" cy="3254763"/>
          </a:xfrm>
          <a:prstGeom prst="rect">
            <a:avLst/>
          </a:prstGeom>
        </p:spPr>
      </p:pic>
      <p:sp>
        <p:nvSpPr>
          <p:cNvPr id="16" name="Pfeil: nach unten 15">
            <a:extLst>
              <a:ext uri="{FF2B5EF4-FFF2-40B4-BE49-F238E27FC236}">
                <a16:creationId xmlns:a16="http://schemas.microsoft.com/office/drawing/2014/main" id="{87A3373E-E07F-4DB2-8593-968A289F672E}"/>
              </a:ext>
            </a:extLst>
          </p:cNvPr>
          <p:cNvSpPr/>
          <p:nvPr/>
        </p:nvSpPr>
        <p:spPr>
          <a:xfrm rot="16200000">
            <a:off x="5939590" y="3304851"/>
            <a:ext cx="312821" cy="24829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C4CCD1A6-C199-428F-A9C6-6401BB6EAFF0}"/>
              </a:ext>
            </a:extLst>
          </p:cNvPr>
          <p:cNvSpPr txBox="1"/>
          <p:nvPr/>
        </p:nvSpPr>
        <p:spPr>
          <a:xfrm>
            <a:off x="2760663" y="5553385"/>
            <a:ext cx="486743" cy="307777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sz="1400" dirty="0" err="1"/>
              <a:t>raw</a:t>
            </a:r>
            <a:endParaRPr lang="de-DE" sz="1400" dirty="0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BCF38B8F-DE39-459B-802E-1DC42E6AB582}"/>
              </a:ext>
            </a:extLst>
          </p:cNvPr>
          <p:cNvSpPr txBox="1"/>
          <p:nvPr/>
        </p:nvSpPr>
        <p:spPr>
          <a:xfrm>
            <a:off x="8610480" y="5553384"/>
            <a:ext cx="990991" cy="307777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sz="1400" dirty="0" err="1"/>
              <a:t>adjusted</a:t>
            </a:r>
            <a:endParaRPr lang="de-DE" sz="1400" dirty="0"/>
          </a:p>
        </p:txBody>
      </p: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156D7811-F7BD-4FC1-890A-85A644A543DC}"/>
              </a:ext>
            </a:extLst>
          </p:cNvPr>
          <p:cNvGrpSpPr/>
          <p:nvPr/>
        </p:nvGrpSpPr>
        <p:grpSpPr>
          <a:xfrm>
            <a:off x="673365" y="6312420"/>
            <a:ext cx="3196960" cy="450110"/>
            <a:chOff x="673365" y="6312420"/>
            <a:chExt cx="3196960" cy="450110"/>
          </a:xfrm>
        </p:grpSpPr>
        <p:pic>
          <p:nvPicPr>
            <p:cNvPr id="15" name="Picture 1" descr="GeDNA(1)">
              <a:extLst>
                <a:ext uri="{FF2B5EF4-FFF2-40B4-BE49-F238E27FC236}">
                  <a16:creationId xmlns:a16="http://schemas.microsoft.com/office/drawing/2014/main" id="{0EF107F9-B325-4F56-A3C2-2B20D335D19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08736" y="6385507"/>
              <a:ext cx="431418" cy="344343"/>
            </a:xfrm>
            <a:prstGeom prst="rect">
              <a:avLst/>
            </a:prstGeom>
          </p:spPr>
        </p:pic>
        <p:sp>
          <p:nvSpPr>
            <p:cNvPr id="18" name="Text Box 7">
              <a:extLst>
                <a:ext uri="{FF2B5EF4-FFF2-40B4-BE49-F238E27FC236}">
                  <a16:creationId xmlns:a16="http://schemas.microsoft.com/office/drawing/2014/main" id="{28A6C031-64F9-452A-90C7-83B732335CF1}"/>
                </a:ext>
              </a:extLst>
            </p:cNvPr>
            <p:cNvSpPr txBox="1"/>
            <p:nvPr/>
          </p:nvSpPr>
          <p:spPr>
            <a:xfrm>
              <a:off x="2097405" y="6385507"/>
              <a:ext cx="1772920" cy="306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en-US" sz="1400" dirty="0">
                  <a:solidFill>
                    <a:srgbClr val="365795"/>
                  </a:solidFill>
                </a:rPr>
                <a:t>Till-Hendrik </a:t>
              </a:r>
              <a:r>
                <a:rPr lang="en-US" altLang="en-US" sz="1400" dirty="0" err="1">
                  <a:solidFill>
                    <a:srgbClr val="365795"/>
                  </a:solidFill>
                </a:rPr>
                <a:t>Macher</a:t>
              </a:r>
              <a:endParaRPr lang="en-US" altLang="en-US" sz="1400" dirty="0">
                <a:solidFill>
                  <a:srgbClr val="365795"/>
                </a:solidFill>
              </a:endParaRPr>
            </a:p>
          </p:txBody>
        </p:sp>
        <p:pic>
          <p:nvPicPr>
            <p:cNvPr id="20" name="Grafik 19" descr="Ein Bild, das Fenster enthält.&#10;&#10;Automatisch generierte Beschreibung">
              <a:extLst>
                <a:ext uri="{FF2B5EF4-FFF2-40B4-BE49-F238E27FC236}">
                  <a16:creationId xmlns:a16="http://schemas.microsoft.com/office/drawing/2014/main" id="{F082E8A5-4FD2-4C97-B257-2F110078F46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73365" y="6312420"/>
              <a:ext cx="450110" cy="4501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95538734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Line 2"/>
          <p:cNvSpPr/>
          <p:nvPr/>
        </p:nvSpPr>
        <p:spPr>
          <a:xfrm flipH="1">
            <a:off x="0" y="6186600"/>
            <a:ext cx="12191760" cy="360"/>
          </a:xfrm>
          <a:prstGeom prst="line">
            <a:avLst/>
          </a:prstGeom>
          <a:ln w="25560">
            <a:solidFill>
              <a:srgbClr val="52AF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2" name="Line 3"/>
          <p:cNvSpPr/>
          <p:nvPr/>
        </p:nvSpPr>
        <p:spPr>
          <a:xfrm flipH="1">
            <a:off x="0" y="6210360"/>
            <a:ext cx="12191760" cy="360"/>
          </a:xfrm>
          <a:prstGeom prst="line">
            <a:avLst/>
          </a:prstGeom>
          <a:ln w="25560">
            <a:solidFill>
              <a:srgbClr val="4D5B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0" name="TextShape 9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r">
              <a:lnSpc>
                <a:spcPct val="100000"/>
              </a:lnSpc>
            </a:pPr>
            <a:fld id="{11E198E3-514A-4108-AF09-2FB0BC732807}" type="slidenum">
              <a:rPr lang="en-US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19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 panose="02020603050405020304"/>
            </a:endParaRPr>
          </a:p>
        </p:txBody>
      </p:sp>
      <p:sp>
        <p:nvSpPr>
          <p:cNvPr id="11" name="TextShape 1">
            <a:extLst>
              <a:ext uri="{FF2B5EF4-FFF2-40B4-BE49-F238E27FC236}">
                <a16:creationId xmlns:a16="http://schemas.microsoft.com/office/drawing/2014/main" id="{D225E236-F9B8-4998-8E3D-553B3AA47B68}"/>
              </a:ext>
            </a:extLst>
          </p:cNvPr>
          <p:cNvSpPr txBox="1"/>
          <p:nvPr/>
        </p:nvSpPr>
        <p:spPr>
          <a:xfrm>
            <a:off x="838835" y="1"/>
            <a:ext cx="10513695" cy="1150724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de-DE" altLang="en-US" sz="2800" b="1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</a:rPr>
              <a:t>Creating</a:t>
            </a:r>
            <a:r>
              <a:rPr lang="de-DE" altLang="en-US" sz="2800" b="1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de-DE" altLang="en-US" sz="2800" b="1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</a:rPr>
              <a:t>sub</a:t>
            </a:r>
            <a:r>
              <a:rPr lang="de-DE" altLang="en-US" sz="2800" b="1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de-DE" altLang="en-US" sz="2800" b="1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</a:rPr>
              <a:t>sets</a:t>
            </a:r>
            <a:endParaRPr lang="" altLang="en-US" sz="2800" b="1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</a:endParaRP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EFED2FC6-F213-433C-888B-186559CEB59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36987" y="1053803"/>
            <a:ext cx="4815543" cy="4750394"/>
          </a:xfrm>
          <a:prstGeom prst="rect">
            <a:avLst/>
          </a:prstGeom>
        </p:spPr>
      </p:pic>
      <p:sp>
        <p:nvSpPr>
          <p:cNvPr id="13" name="CustomShape 8">
            <a:extLst>
              <a:ext uri="{FF2B5EF4-FFF2-40B4-BE49-F238E27FC236}">
                <a16:creationId xmlns:a16="http://schemas.microsoft.com/office/drawing/2014/main" id="{2AC00A90-9106-4407-9032-E2E2A2F387FF}"/>
              </a:ext>
            </a:extLst>
          </p:cNvPr>
          <p:cNvSpPr/>
          <p:nvPr/>
        </p:nvSpPr>
        <p:spPr>
          <a:xfrm>
            <a:off x="838835" y="1174125"/>
            <a:ext cx="5257166" cy="437644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marL="34290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</a:pPr>
            <a:r>
              <a:rPr lang="de-DE" sz="1400" b="1" strike="noStrike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TaXon</a:t>
            </a:r>
            <a:r>
              <a:rPr lang="de-DE" sz="1400" b="1" strike="noStrike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b="1" strike="noStrike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table</a:t>
            </a:r>
            <a:r>
              <a:rPr lang="de-DE" sz="1400" b="1" strike="noStrike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per sample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A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first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way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to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compare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samples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is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to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create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individual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TaXon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table</a:t>
            </a:r>
            <a:endParaRPr lang="de-DE" sz="1400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latin typeface="Arial" panose="020B0604020202020204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To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do so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go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to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the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2nd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tab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and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use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the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TaXon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table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per sample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tool</a:t>
            </a:r>
            <a:endParaRPr lang="de-DE" sz="1400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latin typeface="Arial" panose="020B0604020202020204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This will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create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an individual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table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for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each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sample in a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new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folder</a:t>
            </a:r>
            <a:endParaRPr lang="de-DE" sz="1400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latin typeface="Arial" panose="020B0604020202020204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We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will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use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3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of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these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to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create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venn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diagrams</a:t>
            </a:r>
            <a:endParaRPr lang="de-DE" sz="1400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latin typeface="Arial" panose="020B0604020202020204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sz="1400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latin typeface="Arial" panose="020B0604020202020204"/>
              <a:sym typeface="+mn-ea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lphaLcPeriod"/>
            </a:pPr>
            <a:r>
              <a:rPr lang="de-DE" sz="1400" b="1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TaXon</a:t>
            </a:r>
            <a:r>
              <a:rPr lang="de-DE" sz="1400" b="1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b="1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table</a:t>
            </a:r>
            <a:r>
              <a:rPr lang="de-DE" sz="1400" b="1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b="1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subset</a:t>
            </a:r>
            <a:endParaRPr lang="de-DE" sz="1400" b="1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latin typeface="Arial" panose="020B0604020202020204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Alternatively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we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can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create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sub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sets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of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the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original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table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using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the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„sample-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based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filter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“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tool</a:t>
            </a:r>
            <a:endParaRPr lang="de-DE" sz="1400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latin typeface="Arial" panose="020B0604020202020204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sz="1400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latin typeface="Arial" panose="020B0604020202020204"/>
              <a:sym typeface="+mn-ea"/>
            </a:endParaRPr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83B5E28A-3488-4286-89D6-32CA70EC87E2}"/>
              </a:ext>
            </a:extLst>
          </p:cNvPr>
          <p:cNvSpPr/>
          <p:nvPr/>
        </p:nvSpPr>
        <p:spPr>
          <a:xfrm>
            <a:off x="8205308" y="4428699"/>
            <a:ext cx="373171" cy="20002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47062310-1751-4429-8B0A-A365FB129538}"/>
              </a:ext>
            </a:extLst>
          </p:cNvPr>
          <p:cNvGrpSpPr/>
          <p:nvPr/>
        </p:nvGrpSpPr>
        <p:grpSpPr>
          <a:xfrm>
            <a:off x="673365" y="6312420"/>
            <a:ext cx="3196960" cy="450110"/>
            <a:chOff x="673365" y="6312420"/>
            <a:chExt cx="3196960" cy="450110"/>
          </a:xfrm>
        </p:grpSpPr>
        <p:pic>
          <p:nvPicPr>
            <p:cNvPr id="16" name="Picture 1" descr="GeDNA(1)">
              <a:extLst>
                <a:ext uri="{FF2B5EF4-FFF2-40B4-BE49-F238E27FC236}">
                  <a16:creationId xmlns:a16="http://schemas.microsoft.com/office/drawing/2014/main" id="{6E4090EA-0943-4D9A-B8F6-E3485A72698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08736" y="6385507"/>
              <a:ext cx="431418" cy="344343"/>
            </a:xfrm>
            <a:prstGeom prst="rect">
              <a:avLst/>
            </a:prstGeom>
          </p:spPr>
        </p:pic>
        <p:sp>
          <p:nvSpPr>
            <p:cNvPr id="17" name="Text Box 7">
              <a:extLst>
                <a:ext uri="{FF2B5EF4-FFF2-40B4-BE49-F238E27FC236}">
                  <a16:creationId xmlns:a16="http://schemas.microsoft.com/office/drawing/2014/main" id="{FB664CE9-C5EF-4412-BEAE-625F27966E98}"/>
                </a:ext>
              </a:extLst>
            </p:cNvPr>
            <p:cNvSpPr txBox="1"/>
            <p:nvPr/>
          </p:nvSpPr>
          <p:spPr>
            <a:xfrm>
              <a:off x="2097405" y="6385507"/>
              <a:ext cx="1772920" cy="306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en-US" sz="1400" dirty="0">
                  <a:solidFill>
                    <a:srgbClr val="365795"/>
                  </a:solidFill>
                </a:rPr>
                <a:t>Till-Hendrik </a:t>
              </a:r>
              <a:r>
                <a:rPr lang="en-US" altLang="en-US" sz="1400" dirty="0" err="1">
                  <a:solidFill>
                    <a:srgbClr val="365795"/>
                  </a:solidFill>
                </a:rPr>
                <a:t>Macher</a:t>
              </a:r>
              <a:endParaRPr lang="en-US" altLang="en-US" sz="1400" dirty="0">
                <a:solidFill>
                  <a:srgbClr val="365795"/>
                </a:solidFill>
              </a:endParaRPr>
            </a:p>
          </p:txBody>
        </p:sp>
        <p:pic>
          <p:nvPicPr>
            <p:cNvPr id="18" name="Grafik 17" descr="Ein Bild, das Fenster enthält.&#10;&#10;Automatisch generierte Beschreibung">
              <a:extLst>
                <a:ext uri="{FF2B5EF4-FFF2-40B4-BE49-F238E27FC236}">
                  <a16:creationId xmlns:a16="http://schemas.microsoft.com/office/drawing/2014/main" id="{4626A7B1-C928-41CD-8CC9-93E9E1D5455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73365" y="6312420"/>
              <a:ext cx="450110" cy="4501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31433012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Line 2"/>
          <p:cNvSpPr/>
          <p:nvPr/>
        </p:nvSpPr>
        <p:spPr>
          <a:xfrm flipH="1">
            <a:off x="0" y="6186600"/>
            <a:ext cx="12191760" cy="360"/>
          </a:xfrm>
          <a:prstGeom prst="line">
            <a:avLst/>
          </a:prstGeom>
          <a:ln w="25560">
            <a:solidFill>
              <a:srgbClr val="52AF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2" name="Line 3"/>
          <p:cNvSpPr/>
          <p:nvPr/>
        </p:nvSpPr>
        <p:spPr>
          <a:xfrm flipH="1">
            <a:off x="0" y="6210360"/>
            <a:ext cx="12191760" cy="360"/>
          </a:xfrm>
          <a:prstGeom prst="line">
            <a:avLst/>
          </a:prstGeom>
          <a:ln w="25560">
            <a:solidFill>
              <a:srgbClr val="4D5B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0" name="TextShape 9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r">
              <a:lnSpc>
                <a:spcPct val="100000"/>
              </a:lnSpc>
            </a:pPr>
            <a:fld id="{11E198E3-514A-4108-AF09-2FB0BC732807}" type="slidenum">
              <a:rPr lang="en-US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</a:t>
            </a:fld>
            <a:endParaRPr lang="en-US" sz="1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 panose="02020603050405020304"/>
            </a:endParaRPr>
          </a:p>
        </p:txBody>
      </p:sp>
      <p:sp>
        <p:nvSpPr>
          <p:cNvPr id="3" name="CustomShape 8"/>
          <p:cNvSpPr/>
          <p:nvPr/>
        </p:nvSpPr>
        <p:spPr>
          <a:xfrm>
            <a:off x="838835" y="1150725"/>
            <a:ext cx="10279380" cy="4644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80604020202020204" pitchFamily="34" charset="0"/>
              <a:buNone/>
            </a:pPr>
            <a:r>
              <a:rPr lang="de-DE" sz="1400" b="1" strike="noStrike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Download </a:t>
            </a:r>
            <a:r>
              <a:rPr lang="de-DE" sz="1400" b="1" strike="noStrike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the</a:t>
            </a:r>
            <a:r>
              <a:rPr lang="de-DE" sz="1400" b="1" strike="noStrike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b="1" strike="noStrike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tutorial</a:t>
            </a:r>
            <a:r>
              <a:rPr lang="de-DE" sz="1400" b="1" strike="noStrike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b="1" strike="noStrike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data</a:t>
            </a:r>
            <a:r>
              <a:rPr lang="de-DE" sz="1400" b="1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set</a:t>
            </a:r>
            <a:r>
              <a:rPr lang="" sz="1400" strike="noStrike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: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80604020202020204" pitchFamily="34" charset="0"/>
              <a:buChar char="•"/>
            </a:pPr>
            <a:r>
              <a:rPr lang="de-DE" sz="1400" dirty="0">
                <a:hlinkClick r:id="rId3"/>
              </a:rPr>
              <a:t>https://github.com/thm93/TaxonTableTools</a:t>
            </a:r>
            <a:endParaRPr lang="de-DE" sz="1400" dirty="0"/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80604020202020204" pitchFamily="34" charset="0"/>
              <a:buChar char="•"/>
            </a:pPr>
            <a:endParaRPr lang="" sz="1400" strike="noStrike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latin typeface="Arial" panose="020B0604020202020204"/>
              <a:sym typeface="+mn-ea"/>
            </a:endParaRPr>
          </a:p>
          <a:p>
            <a:pPr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80604020202020204" pitchFamily="34" charset="0"/>
              <a:buNone/>
            </a:pPr>
            <a:r>
              <a:rPr lang="de-DE" sz="1400" b="1" strike="noStrike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Tutorial </a:t>
            </a:r>
            <a:r>
              <a:rPr lang="de-DE" sz="1400" b="1" strike="noStrike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data</a:t>
            </a:r>
            <a:r>
              <a:rPr lang="" sz="1400" b="1" strike="noStrike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altLang="en-US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Macrozoobenthos</a:t>
            </a:r>
            <a:r>
              <a:rPr lang="de-DE" altLang="en-US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kick-samples </a:t>
            </a:r>
            <a:r>
              <a:rPr lang="de-DE" altLang="en-US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from</a:t>
            </a:r>
            <a:r>
              <a:rPr lang="de-DE" altLang="en-US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4 </a:t>
            </a:r>
            <a:r>
              <a:rPr lang="de-DE" altLang="en-US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streams</a:t>
            </a:r>
            <a:r>
              <a:rPr lang="de-DE" altLang="en-US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Germany</a:t>
            </a: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altLang="en-US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DNA-</a:t>
            </a:r>
            <a:r>
              <a:rPr lang="de-DE" altLang="en-US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metabarcoding</a:t>
            </a:r>
            <a:r>
              <a:rPr lang="de-DE" altLang="en-US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altLang="en-US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data</a:t>
            </a:r>
            <a:endParaRPr lang="de-DE" altLang="en-US" sz="1400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altLang="en-US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Read </a:t>
            </a:r>
            <a:r>
              <a:rPr lang="de-DE" altLang="en-US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table</a:t>
            </a:r>
            <a:r>
              <a:rPr lang="de-DE" altLang="en-US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, </a:t>
            </a:r>
            <a:r>
              <a:rPr lang="de-DE" altLang="en-US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produced</a:t>
            </a:r>
            <a:r>
              <a:rPr lang="de-DE" altLang="en-US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altLang="en-US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with</a:t>
            </a:r>
            <a:r>
              <a:rPr lang="de-DE" altLang="en-US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JAMP (</a:t>
            </a:r>
            <a:r>
              <a:rPr lang="de-DE" sz="1400" dirty="0">
                <a:hlinkClick r:id="rId4"/>
              </a:rPr>
              <a:t>https://github.com/VascoElbrecht/JAMP</a:t>
            </a:r>
            <a:r>
              <a:rPr lang="de-DE" altLang="en-US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)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altLang="en-US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Taxonomy</a:t>
            </a:r>
            <a:r>
              <a:rPr lang="de-DE" altLang="en-US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altLang="en-US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table</a:t>
            </a:r>
            <a:r>
              <a:rPr lang="de-DE" altLang="en-US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, </a:t>
            </a:r>
            <a:r>
              <a:rPr lang="de-DE" altLang="en-US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produced</a:t>
            </a:r>
            <a:r>
              <a:rPr lang="de-DE" altLang="en-US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altLang="en-US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with</a:t>
            </a:r>
            <a:r>
              <a:rPr lang="de-DE" altLang="en-US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altLang="en-US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BOLDigger</a:t>
            </a:r>
            <a:r>
              <a:rPr lang="de-DE" altLang="en-US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(Buchner &amp; </a:t>
            </a:r>
            <a:r>
              <a:rPr lang="de-DE" altLang="en-US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Leese</a:t>
            </a:r>
            <a:r>
              <a:rPr lang="de-DE" altLang="en-US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, in review)</a:t>
            </a:r>
            <a:endParaRPr lang="" altLang="en-US" sz="1400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sym typeface="+mn-ea"/>
            </a:endParaRP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" altLang="en-US" sz="1400" strike="noStrike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12 </a:t>
            </a:r>
            <a:r>
              <a:rPr lang="de-DE" altLang="en-US" sz="1400" strike="noStrike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samples</a:t>
            </a:r>
            <a:endParaRPr lang="de-DE" altLang="en-US" sz="1400" strike="noStrike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latin typeface="Arial" panose="020B0604020202020204"/>
              <a:sym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altLang="en-US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5 </a:t>
            </a:r>
            <a:r>
              <a:rPr lang="de-DE" altLang="en-US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locations</a:t>
            </a:r>
            <a:endParaRPr lang="de-DE" altLang="en-US" sz="1400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latin typeface="Arial" panose="020B0604020202020204"/>
              <a:sym typeface="+mn-ea"/>
            </a:endParaRP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80604020202020204" pitchFamily="34" charset="0"/>
              <a:buChar char="•"/>
            </a:pPr>
            <a:endParaRPr lang="" altLang="en-US" sz="1400" strike="noStrike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latin typeface="Arial" panose="020B0604020202020204"/>
              <a:sym typeface="+mn-ea"/>
            </a:endParaRPr>
          </a:p>
        </p:txBody>
      </p:sp>
      <p:sp>
        <p:nvSpPr>
          <p:cNvPr id="10" name="TextShape 1">
            <a:extLst>
              <a:ext uri="{FF2B5EF4-FFF2-40B4-BE49-F238E27FC236}">
                <a16:creationId xmlns:a16="http://schemas.microsoft.com/office/drawing/2014/main" id="{C2FE54D6-558E-4313-A109-D6596E7E1EDD}"/>
              </a:ext>
            </a:extLst>
          </p:cNvPr>
          <p:cNvSpPr txBox="1"/>
          <p:nvPr/>
        </p:nvSpPr>
        <p:spPr>
          <a:xfrm>
            <a:off x="838835" y="1"/>
            <a:ext cx="10513695" cy="1150724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de-DE" altLang="en-US" sz="2800" b="1" strike="noStrike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TaXon</a:t>
            </a:r>
            <a:r>
              <a:rPr lang="de-DE" altLang="en-US" sz="2800" b="1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TableTools</a:t>
            </a:r>
            <a:r>
              <a:rPr lang="de-DE" altLang="en-US" sz="2800" b="1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 </a:t>
            </a:r>
            <a:r>
              <a:rPr lang="de-DE" altLang="en-US" sz="2800" b="1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tutorial</a:t>
            </a:r>
            <a:endParaRPr lang="" altLang="en-US" sz="2800" b="1" strike="noStrike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B5341649-E8F0-49CF-8F11-0EB2C2C9DEB4}"/>
              </a:ext>
            </a:extLst>
          </p:cNvPr>
          <p:cNvGrpSpPr/>
          <p:nvPr/>
        </p:nvGrpSpPr>
        <p:grpSpPr>
          <a:xfrm>
            <a:off x="673365" y="6312420"/>
            <a:ext cx="3196960" cy="450110"/>
            <a:chOff x="673365" y="6312420"/>
            <a:chExt cx="3196960" cy="450110"/>
          </a:xfrm>
        </p:grpSpPr>
        <p:pic>
          <p:nvPicPr>
            <p:cNvPr id="2" name="Picture 1" descr="GeDNA(1)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08736" y="6385507"/>
              <a:ext cx="431418" cy="344343"/>
            </a:xfrm>
            <a:prstGeom prst="rect">
              <a:avLst/>
            </a:prstGeom>
          </p:spPr>
        </p:pic>
        <p:sp>
          <p:nvSpPr>
            <p:cNvPr id="8" name="Text Box 7"/>
            <p:cNvSpPr txBox="1"/>
            <p:nvPr/>
          </p:nvSpPr>
          <p:spPr>
            <a:xfrm>
              <a:off x="2097405" y="6385507"/>
              <a:ext cx="1772920" cy="306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en-US" sz="1400" dirty="0">
                  <a:solidFill>
                    <a:srgbClr val="365795"/>
                  </a:solidFill>
                </a:rPr>
                <a:t>Till-Hendrik </a:t>
              </a:r>
              <a:r>
                <a:rPr lang="en-US" altLang="en-US" sz="1400" dirty="0" err="1">
                  <a:solidFill>
                    <a:srgbClr val="365795"/>
                  </a:solidFill>
                </a:rPr>
                <a:t>Macher</a:t>
              </a:r>
              <a:endParaRPr lang="en-US" altLang="en-US" sz="1400" dirty="0">
                <a:solidFill>
                  <a:srgbClr val="365795"/>
                </a:solidFill>
              </a:endParaRPr>
            </a:p>
          </p:txBody>
        </p:sp>
        <p:pic>
          <p:nvPicPr>
            <p:cNvPr id="11" name="Grafik 10" descr="Ein Bild, das Fenster enthält.&#10;&#10;Automatisch generierte Beschreibung">
              <a:extLst>
                <a:ext uri="{FF2B5EF4-FFF2-40B4-BE49-F238E27FC236}">
                  <a16:creationId xmlns:a16="http://schemas.microsoft.com/office/drawing/2014/main" id="{358BBCEC-4784-4228-84FA-A4D36F8F2F6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73365" y="6312420"/>
              <a:ext cx="450110" cy="450110"/>
            </a:xfrm>
            <a:prstGeom prst="rect">
              <a:avLst/>
            </a:prstGeom>
          </p:spPr>
        </p:pic>
      </p:grpSp>
    </p:spTree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Line 2"/>
          <p:cNvSpPr/>
          <p:nvPr/>
        </p:nvSpPr>
        <p:spPr>
          <a:xfrm flipH="1">
            <a:off x="0" y="6186600"/>
            <a:ext cx="12191760" cy="360"/>
          </a:xfrm>
          <a:prstGeom prst="line">
            <a:avLst/>
          </a:prstGeom>
          <a:ln w="25560">
            <a:solidFill>
              <a:srgbClr val="52AF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2" name="Line 3"/>
          <p:cNvSpPr/>
          <p:nvPr/>
        </p:nvSpPr>
        <p:spPr>
          <a:xfrm flipH="1">
            <a:off x="0" y="6210360"/>
            <a:ext cx="12191760" cy="360"/>
          </a:xfrm>
          <a:prstGeom prst="line">
            <a:avLst/>
          </a:prstGeom>
          <a:ln w="25560">
            <a:solidFill>
              <a:srgbClr val="4D5B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0" name="TextShape 9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r">
              <a:lnSpc>
                <a:spcPct val="100000"/>
              </a:lnSpc>
            </a:pPr>
            <a:fld id="{11E198E3-514A-4108-AF09-2FB0BC732807}" type="slidenum">
              <a:rPr lang="en-US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20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 panose="02020603050405020304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F2557FF5-1B83-422A-BE9F-04EB375D779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65964" y="1043789"/>
            <a:ext cx="4886566" cy="4681610"/>
          </a:xfrm>
          <a:prstGeom prst="rect">
            <a:avLst/>
          </a:prstGeom>
        </p:spPr>
      </p:pic>
      <p:sp>
        <p:nvSpPr>
          <p:cNvPr id="11" name="TextShape 1">
            <a:extLst>
              <a:ext uri="{FF2B5EF4-FFF2-40B4-BE49-F238E27FC236}">
                <a16:creationId xmlns:a16="http://schemas.microsoft.com/office/drawing/2014/main" id="{D225E236-F9B8-4998-8E3D-553B3AA47B68}"/>
              </a:ext>
            </a:extLst>
          </p:cNvPr>
          <p:cNvSpPr txBox="1"/>
          <p:nvPr/>
        </p:nvSpPr>
        <p:spPr>
          <a:xfrm>
            <a:off x="838836" y="1"/>
            <a:ext cx="4886566" cy="1150724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de-DE" altLang="en-US" sz="2800" b="1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</a:rPr>
              <a:t>Venn </a:t>
            </a:r>
            <a:r>
              <a:rPr lang="de-DE" altLang="en-US" sz="2800" b="1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</a:rPr>
              <a:t>diagrams</a:t>
            </a:r>
            <a:endParaRPr lang="" altLang="en-US" sz="2800" b="1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10" name="CustomShape 8">
            <a:extLst>
              <a:ext uri="{FF2B5EF4-FFF2-40B4-BE49-F238E27FC236}">
                <a16:creationId xmlns:a16="http://schemas.microsoft.com/office/drawing/2014/main" id="{3CEFB7F2-C0DB-4528-9543-CBBD1C0B82F5}"/>
              </a:ext>
            </a:extLst>
          </p:cNvPr>
          <p:cNvSpPr/>
          <p:nvPr/>
        </p:nvSpPr>
        <p:spPr>
          <a:xfrm>
            <a:off x="838834" y="1174125"/>
            <a:ext cx="5344651" cy="488899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marL="34290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sz="1400" strike="noStrike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The </a:t>
            </a:r>
            <a:r>
              <a:rPr lang="de-DE" sz="1400" strike="noStrike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tables</a:t>
            </a:r>
            <a:r>
              <a:rPr lang="de-DE" sz="1400" strike="noStrike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trike="noStrike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are</a:t>
            </a:r>
            <a:r>
              <a:rPr lang="de-DE" sz="1400" strike="noStrike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trike="noStrike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ordered</a:t>
            </a:r>
            <a:r>
              <a:rPr lang="de-DE" sz="1400" strike="noStrike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trike="noStrike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as</a:t>
            </a:r>
            <a:r>
              <a:rPr lang="de-DE" sz="1400" strike="noStrike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trike="noStrike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follows</a:t>
            </a:r>
            <a:r>
              <a:rPr lang="de-DE" sz="1400" strike="noStrike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: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arenR"/>
            </a:pP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Main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TaXon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table</a:t>
            </a:r>
            <a:endParaRPr lang="de-DE" sz="1400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latin typeface="Arial" panose="020B0604020202020204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+mj-lt"/>
              <a:buAutoNum type="arabicParenR"/>
            </a:pPr>
            <a:r>
              <a:rPr lang="de-DE" sz="1400" strike="noStrike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Venn2 </a:t>
            </a:r>
            <a:r>
              <a:rPr lang="de-DE" sz="1400" strike="noStrike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TaXon</a:t>
            </a:r>
            <a:r>
              <a:rPr lang="de-DE" sz="1400" strike="noStrike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trike="noStrike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table</a:t>
            </a:r>
            <a:endParaRPr lang="de-DE" sz="1400" strike="noStrike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latin typeface="Arial" panose="020B0604020202020204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+mj-lt"/>
              <a:buAutoNum type="arabicParenR"/>
            </a:pP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Venn3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TaXon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table</a:t>
            </a:r>
            <a:endParaRPr lang="de-DE" sz="1400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latin typeface="Arial" panose="020B0604020202020204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+mj-lt"/>
              <a:buAutoNum type="arabicParenR"/>
            </a:pPr>
            <a:endParaRPr lang="de-DE" sz="1400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latin typeface="Arial" panose="020B0604020202020204"/>
              <a:sym typeface="+mn-ea"/>
            </a:endParaRP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sz="1400" b="1" strike="noStrike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Venn2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Load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the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main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TaXon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table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(i.e. Bieber_13)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Load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the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second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TaXon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table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(i.e. RMO1_5)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Press venn2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b="1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Venn3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Load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the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main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TaXon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table</a:t>
            </a:r>
            <a:endParaRPr lang="de-DE" sz="1400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Load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the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second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TaXon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table</a:t>
            </a:r>
            <a:endParaRPr lang="de-DE" sz="1400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Load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the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third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TaXon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table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(i.e. Waechterbach_2)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Press venn3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sz="1400" b="1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latin typeface="Arial" panose="020B0604020202020204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endParaRPr lang="de-DE" sz="1400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latin typeface="Arial" panose="020B0604020202020204"/>
              <a:sym typeface="+mn-ea"/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D9EB6E35-1954-41B7-A1A0-EB89E159DD09}"/>
              </a:ext>
            </a:extLst>
          </p:cNvPr>
          <p:cNvSpPr txBox="1"/>
          <p:nvPr/>
        </p:nvSpPr>
        <p:spPr>
          <a:xfrm>
            <a:off x="9372100" y="678692"/>
            <a:ext cx="1568616" cy="307777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de-DE" sz="1400" dirty="0"/>
              <a:t>Main </a:t>
            </a:r>
            <a:r>
              <a:rPr lang="de-DE" sz="1400" dirty="0" err="1"/>
              <a:t>TaXon</a:t>
            </a:r>
            <a:r>
              <a:rPr lang="de-DE" sz="1400" dirty="0"/>
              <a:t> </a:t>
            </a:r>
            <a:r>
              <a:rPr lang="de-DE" sz="1400" dirty="0" err="1"/>
              <a:t>table</a:t>
            </a:r>
            <a:endParaRPr lang="de-DE" sz="1400" dirty="0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B689B993-FDC7-4B18-BDE8-765BE4A410AD}"/>
              </a:ext>
            </a:extLst>
          </p:cNvPr>
          <p:cNvSpPr/>
          <p:nvPr/>
        </p:nvSpPr>
        <p:spPr>
          <a:xfrm>
            <a:off x="9434367" y="2332442"/>
            <a:ext cx="656436" cy="20002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766310F9-C11F-4C40-94B5-4F4D83941ED7}"/>
              </a:ext>
            </a:extLst>
          </p:cNvPr>
          <p:cNvCxnSpPr>
            <a:cxnSpLocks/>
            <a:stCxn id="13" idx="2"/>
            <a:endCxn id="14" idx="0"/>
          </p:cNvCxnSpPr>
          <p:nvPr/>
        </p:nvCxnSpPr>
        <p:spPr>
          <a:xfrm flipH="1">
            <a:off x="9762585" y="986469"/>
            <a:ext cx="393823" cy="1345973"/>
          </a:xfrm>
          <a:prstGeom prst="line">
            <a:avLst/>
          </a:prstGeom>
          <a:ln w="12700">
            <a:solidFill>
              <a:srgbClr val="4171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feld 18">
            <a:extLst>
              <a:ext uri="{FF2B5EF4-FFF2-40B4-BE49-F238E27FC236}">
                <a16:creationId xmlns:a16="http://schemas.microsoft.com/office/drawing/2014/main" id="{E8C8E0F3-5341-475D-B9AA-55836997B7CB}"/>
              </a:ext>
            </a:extLst>
          </p:cNvPr>
          <p:cNvSpPr txBox="1"/>
          <p:nvPr/>
        </p:nvSpPr>
        <p:spPr>
          <a:xfrm>
            <a:off x="10430878" y="2796250"/>
            <a:ext cx="1480385" cy="307777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de-DE" sz="1400" dirty="0"/>
              <a:t>2nd </a:t>
            </a:r>
            <a:r>
              <a:rPr lang="de-DE" sz="1400" dirty="0" err="1"/>
              <a:t>TaXon</a:t>
            </a:r>
            <a:r>
              <a:rPr lang="de-DE" sz="1400" dirty="0"/>
              <a:t> </a:t>
            </a:r>
            <a:r>
              <a:rPr lang="de-DE" sz="1400" dirty="0" err="1"/>
              <a:t>table</a:t>
            </a:r>
            <a:endParaRPr lang="de-DE" sz="1400" dirty="0"/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A0038C25-550C-47EF-848D-089F872F5380}"/>
              </a:ext>
            </a:extLst>
          </p:cNvPr>
          <p:cNvSpPr/>
          <p:nvPr/>
        </p:nvSpPr>
        <p:spPr>
          <a:xfrm>
            <a:off x="8023412" y="3690380"/>
            <a:ext cx="472887" cy="20002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D9706412-DEBB-47E2-B181-694AC9DB632C}"/>
              </a:ext>
            </a:extLst>
          </p:cNvPr>
          <p:cNvCxnSpPr>
            <a:cxnSpLocks/>
            <a:stCxn id="19" idx="2"/>
            <a:endCxn id="20" idx="7"/>
          </p:cNvCxnSpPr>
          <p:nvPr/>
        </p:nvCxnSpPr>
        <p:spPr>
          <a:xfrm flipH="1">
            <a:off x="8427046" y="3104027"/>
            <a:ext cx="2744025" cy="615646"/>
          </a:xfrm>
          <a:prstGeom prst="line">
            <a:avLst/>
          </a:prstGeom>
          <a:ln w="12700">
            <a:solidFill>
              <a:srgbClr val="4171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feld 28">
            <a:extLst>
              <a:ext uri="{FF2B5EF4-FFF2-40B4-BE49-F238E27FC236}">
                <a16:creationId xmlns:a16="http://schemas.microsoft.com/office/drawing/2014/main" id="{78DBFA0A-7785-480F-B8FD-5694C8A3D8A2}"/>
              </a:ext>
            </a:extLst>
          </p:cNvPr>
          <p:cNvSpPr txBox="1"/>
          <p:nvPr/>
        </p:nvSpPr>
        <p:spPr>
          <a:xfrm>
            <a:off x="10458950" y="4196916"/>
            <a:ext cx="1424239" cy="307777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de-DE" sz="1400" dirty="0"/>
              <a:t>3rd </a:t>
            </a:r>
            <a:r>
              <a:rPr lang="de-DE" sz="1400" dirty="0" err="1"/>
              <a:t>TaXon</a:t>
            </a:r>
            <a:r>
              <a:rPr lang="de-DE" sz="1400" dirty="0"/>
              <a:t> </a:t>
            </a:r>
            <a:r>
              <a:rPr lang="de-DE" sz="1400" dirty="0" err="1"/>
              <a:t>table</a:t>
            </a:r>
            <a:endParaRPr lang="de-DE" sz="1400" dirty="0"/>
          </a:p>
        </p:txBody>
      </p:sp>
      <p:sp>
        <p:nvSpPr>
          <p:cNvPr id="30" name="Ellipse 29">
            <a:extLst>
              <a:ext uri="{FF2B5EF4-FFF2-40B4-BE49-F238E27FC236}">
                <a16:creationId xmlns:a16="http://schemas.microsoft.com/office/drawing/2014/main" id="{209CC976-5CE2-493F-A907-851C09ABA664}"/>
              </a:ext>
            </a:extLst>
          </p:cNvPr>
          <p:cNvSpPr/>
          <p:nvPr/>
        </p:nvSpPr>
        <p:spPr>
          <a:xfrm>
            <a:off x="8804222" y="3690922"/>
            <a:ext cx="472887" cy="20002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1" name="Gerader Verbinder 30">
            <a:extLst>
              <a:ext uri="{FF2B5EF4-FFF2-40B4-BE49-F238E27FC236}">
                <a16:creationId xmlns:a16="http://schemas.microsoft.com/office/drawing/2014/main" id="{AF995922-8F5D-46E4-87F5-193E9E5F5476}"/>
              </a:ext>
            </a:extLst>
          </p:cNvPr>
          <p:cNvCxnSpPr>
            <a:cxnSpLocks/>
            <a:stCxn id="29" idx="0"/>
            <a:endCxn id="30" idx="5"/>
          </p:cNvCxnSpPr>
          <p:nvPr/>
        </p:nvCxnSpPr>
        <p:spPr>
          <a:xfrm flipH="1" flipV="1">
            <a:off x="9207856" y="3861654"/>
            <a:ext cx="1963214" cy="335262"/>
          </a:xfrm>
          <a:prstGeom prst="line">
            <a:avLst/>
          </a:prstGeom>
          <a:ln w="12700">
            <a:solidFill>
              <a:srgbClr val="4171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30AC88B7-E588-4F61-88A7-555B713A49EF}"/>
              </a:ext>
            </a:extLst>
          </p:cNvPr>
          <p:cNvGrpSpPr/>
          <p:nvPr/>
        </p:nvGrpSpPr>
        <p:grpSpPr>
          <a:xfrm>
            <a:off x="673365" y="6312420"/>
            <a:ext cx="3196960" cy="450110"/>
            <a:chOff x="673365" y="6312420"/>
            <a:chExt cx="3196960" cy="450110"/>
          </a:xfrm>
        </p:grpSpPr>
        <p:pic>
          <p:nvPicPr>
            <p:cNvPr id="23" name="Picture 1" descr="GeDNA(1)">
              <a:extLst>
                <a:ext uri="{FF2B5EF4-FFF2-40B4-BE49-F238E27FC236}">
                  <a16:creationId xmlns:a16="http://schemas.microsoft.com/office/drawing/2014/main" id="{E1652E70-13AB-4EC1-9167-2C8B1D2CBD8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08736" y="6385507"/>
              <a:ext cx="431418" cy="344343"/>
            </a:xfrm>
            <a:prstGeom prst="rect">
              <a:avLst/>
            </a:prstGeom>
          </p:spPr>
        </p:pic>
        <p:sp>
          <p:nvSpPr>
            <p:cNvPr id="24" name="Text Box 7">
              <a:extLst>
                <a:ext uri="{FF2B5EF4-FFF2-40B4-BE49-F238E27FC236}">
                  <a16:creationId xmlns:a16="http://schemas.microsoft.com/office/drawing/2014/main" id="{40F5364C-16E7-44DB-A73A-04A9A3B83772}"/>
                </a:ext>
              </a:extLst>
            </p:cNvPr>
            <p:cNvSpPr txBox="1"/>
            <p:nvPr/>
          </p:nvSpPr>
          <p:spPr>
            <a:xfrm>
              <a:off x="2097405" y="6385507"/>
              <a:ext cx="1772920" cy="306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en-US" sz="1400" dirty="0">
                  <a:solidFill>
                    <a:srgbClr val="365795"/>
                  </a:solidFill>
                </a:rPr>
                <a:t>Till-Hendrik </a:t>
              </a:r>
              <a:r>
                <a:rPr lang="en-US" altLang="en-US" sz="1400" dirty="0" err="1">
                  <a:solidFill>
                    <a:srgbClr val="365795"/>
                  </a:solidFill>
                </a:rPr>
                <a:t>Macher</a:t>
              </a:r>
              <a:endParaRPr lang="en-US" altLang="en-US" sz="1400" dirty="0">
                <a:solidFill>
                  <a:srgbClr val="365795"/>
                </a:solidFill>
              </a:endParaRPr>
            </a:p>
          </p:txBody>
        </p:sp>
        <p:pic>
          <p:nvPicPr>
            <p:cNvPr id="25" name="Grafik 24" descr="Ein Bild, das Fenster enthält.&#10;&#10;Automatisch generierte Beschreibung">
              <a:extLst>
                <a:ext uri="{FF2B5EF4-FFF2-40B4-BE49-F238E27FC236}">
                  <a16:creationId xmlns:a16="http://schemas.microsoft.com/office/drawing/2014/main" id="{2652BF9D-8453-4522-BAD0-813D75FE7B7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73365" y="6312420"/>
              <a:ext cx="450110" cy="4501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59430406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Line 2"/>
          <p:cNvSpPr/>
          <p:nvPr/>
        </p:nvSpPr>
        <p:spPr>
          <a:xfrm flipH="1">
            <a:off x="0" y="6186600"/>
            <a:ext cx="12191760" cy="360"/>
          </a:xfrm>
          <a:prstGeom prst="line">
            <a:avLst/>
          </a:prstGeom>
          <a:ln w="25560">
            <a:solidFill>
              <a:srgbClr val="52AF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2" name="Line 3"/>
          <p:cNvSpPr/>
          <p:nvPr/>
        </p:nvSpPr>
        <p:spPr>
          <a:xfrm flipH="1">
            <a:off x="0" y="6210360"/>
            <a:ext cx="12191760" cy="360"/>
          </a:xfrm>
          <a:prstGeom prst="line">
            <a:avLst/>
          </a:prstGeom>
          <a:ln w="25560">
            <a:solidFill>
              <a:srgbClr val="4D5B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0" name="TextShape 9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r">
              <a:lnSpc>
                <a:spcPct val="100000"/>
              </a:lnSpc>
            </a:pPr>
            <a:fld id="{11E198E3-514A-4108-AF09-2FB0BC732807}" type="slidenum">
              <a:rPr lang="en-US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21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 panose="02020603050405020304"/>
            </a:endParaRPr>
          </a:p>
        </p:txBody>
      </p:sp>
      <p:sp>
        <p:nvSpPr>
          <p:cNvPr id="11" name="TextShape 1">
            <a:extLst>
              <a:ext uri="{FF2B5EF4-FFF2-40B4-BE49-F238E27FC236}">
                <a16:creationId xmlns:a16="http://schemas.microsoft.com/office/drawing/2014/main" id="{D225E236-F9B8-4998-8E3D-553B3AA47B68}"/>
              </a:ext>
            </a:extLst>
          </p:cNvPr>
          <p:cNvSpPr txBox="1"/>
          <p:nvPr/>
        </p:nvSpPr>
        <p:spPr>
          <a:xfrm>
            <a:off x="838835" y="1"/>
            <a:ext cx="10513695" cy="1150724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de-DE" altLang="en-US" sz="2800" b="1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</a:rPr>
              <a:t>Venn </a:t>
            </a:r>
            <a:r>
              <a:rPr lang="de-DE" altLang="en-US" sz="2800" b="1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</a:rPr>
              <a:t>diagrams</a:t>
            </a:r>
            <a:endParaRPr lang="" altLang="en-US" sz="2800" b="1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931109B0-18A1-40BD-BF94-7B9EE27E979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98974" y="891851"/>
            <a:ext cx="3212068" cy="2187322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5F40213A-5705-4E53-B5EF-C0748927BD29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07375" y="3686929"/>
            <a:ext cx="3203667" cy="2331682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7281D20A-4099-4D1F-9EB8-E78BD016F46D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761350" y="3686929"/>
            <a:ext cx="3212068" cy="2337796"/>
          </a:xfrm>
          <a:prstGeom prst="rect">
            <a:avLst/>
          </a:prstGeom>
        </p:spPr>
      </p:pic>
      <p:sp>
        <p:nvSpPr>
          <p:cNvPr id="15" name="Pfeil: nach unten 14">
            <a:extLst>
              <a:ext uri="{FF2B5EF4-FFF2-40B4-BE49-F238E27FC236}">
                <a16:creationId xmlns:a16="http://schemas.microsoft.com/office/drawing/2014/main" id="{B7835A42-2CBA-4563-B1D4-C28788151C30}"/>
              </a:ext>
            </a:extLst>
          </p:cNvPr>
          <p:cNvSpPr/>
          <p:nvPr/>
        </p:nvSpPr>
        <p:spPr>
          <a:xfrm rot="16200000">
            <a:off x="8329922" y="1884902"/>
            <a:ext cx="312821" cy="24829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Pfeil: nach unten 15">
            <a:extLst>
              <a:ext uri="{FF2B5EF4-FFF2-40B4-BE49-F238E27FC236}">
                <a16:creationId xmlns:a16="http://schemas.microsoft.com/office/drawing/2014/main" id="{A26FFB35-C6DB-44FC-A363-205A5C3F1D61}"/>
              </a:ext>
            </a:extLst>
          </p:cNvPr>
          <p:cNvSpPr/>
          <p:nvPr/>
        </p:nvSpPr>
        <p:spPr>
          <a:xfrm rot="16200000">
            <a:off x="8329922" y="4718719"/>
            <a:ext cx="312821" cy="24829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61ED4A05-1641-4EC1-B981-18CE9C276BD7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861623" y="846948"/>
            <a:ext cx="3203667" cy="2274245"/>
          </a:xfrm>
          <a:prstGeom prst="rect">
            <a:avLst/>
          </a:prstGeom>
        </p:spPr>
      </p:pic>
      <p:sp>
        <p:nvSpPr>
          <p:cNvPr id="19" name="CustomShape 8">
            <a:extLst>
              <a:ext uri="{FF2B5EF4-FFF2-40B4-BE49-F238E27FC236}">
                <a16:creationId xmlns:a16="http://schemas.microsoft.com/office/drawing/2014/main" id="{8BF5E8D2-272E-413B-AF94-EEC2A7548B3F}"/>
              </a:ext>
            </a:extLst>
          </p:cNvPr>
          <p:cNvSpPr/>
          <p:nvPr/>
        </p:nvSpPr>
        <p:spPr>
          <a:xfrm>
            <a:off x="838834" y="1174125"/>
            <a:ext cx="3548681" cy="317992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6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new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plots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will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be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created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(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from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phylum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to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species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level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sz="1400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sym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Remember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to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change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the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name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of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the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plot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,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it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will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be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overwritten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otherwise</a:t>
            </a:r>
            <a:endParaRPr lang="de-DE" sz="1400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sym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sz="1400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sym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Additionally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the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results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will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be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saved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to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a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new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table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named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„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Venn_comparison_results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“</a:t>
            </a:r>
            <a:endParaRPr lang="de-DE" sz="1400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latin typeface="Arial" panose="020B0604020202020204"/>
              <a:sym typeface="+mn-ea"/>
            </a:endParaRP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D3ABD0C4-F454-4E3C-970C-A2D3599FA88D}"/>
              </a:ext>
            </a:extLst>
          </p:cNvPr>
          <p:cNvSpPr/>
          <p:nvPr/>
        </p:nvSpPr>
        <p:spPr>
          <a:xfrm>
            <a:off x="1087406" y="4556498"/>
            <a:ext cx="1076198" cy="85773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1E84FB6F-97F5-4A1A-B9D3-D10BCBBF6AEE}"/>
              </a:ext>
            </a:extLst>
          </p:cNvPr>
          <p:cNvSpPr txBox="1"/>
          <p:nvPr/>
        </p:nvSpPr>
        <p:spPr>
          <a:xfrm>
            <a:off x="1921367" y="5348544"/>
            <a:ext cx="1134782" cy="461665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de-DE" sz="1200" dirty="0"/>
              <a:t>Venn </a:t>
            </a:r>
            <a:r>
              <a:rPr lang="de-DE" sz="1200" dirty="0" err="1"/>
              <a:t>diagram</a:t>
            </a:r>
            <a:r>
              <a:rPr lang="de-DE" sz="1200" dirty="0"/>
              <a:t> </a:t>
            </a:r>
            <a:r>
              <a:rPr lang="de-DE" sz="1200" dirty="0" err="1"/>
              <a:t>table</a:t>
            </a:r>
            <a:endParaRPr lang="de-DE" sz="1200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ED6A0216-BF6D-4360-917D-9A48DD36A3D6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99249" y="4707022"/>
            <a:ext cx="1052512" cy="584509"/>
          </a:xfrm>
          <a:prstGeom prst="rect">
            <a:avLst/>
          </a:prstGeom>
        </p:spPr>
      </p:pic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824EFB60-23EB-45FE-A809-7B1EABA142D4}"/>
              </a:ext>
            </a:extLst>
          </p:cNvPr>
          <p:cNvGrpSpPr/>
          <p:nvPr/>
        </p:nvGrpSpPr>
        <p:grpSpPr>
          <a:xfrm>
            <a:off x="673365" y="6312420"/>
            <a:ext cx="3196960" cy="450110"/>
            <a:chOff x="673365" y="6312420"/>
            <a:chExt cx="3196960" cy="450110"/>
          </a:xfrm>
        </p:grpSpPr>
        <p:pic>
          <p:nvPicPr>
            <p:cNvPr id="21" name="Picture 1" descr="GeDNA(1)">
              <a:extLst>
                <a:ext uri="{FF2B5EF4-FFF2-40B4-BE49-F238E27FC236}">
                  <a16:creationId xmlns:a16="http://schemas.microsoft.com/office/drawing/2014/main" id="{FD09A4C6-1E56-4CF2-B8E7-E2E265D76E4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08736" y="6385507"/>
              <a:ext cx="431418" cy="344343"/>
            </a:xfrm>
            <a:prstGeom prst="rect">
              <a:avLst/>
            </a:prstGeom>
          </p:spPr>
        </p:pic>
        <p:sp>
          <p:nvSpPr>
            <p:cNvPr id="22" name="Text Box 7">
              <a:extLst>
                <a:ext uri="{FF2B5EF4-FFF2-40B4-BE49-F238E27FC236}">
                  <a16:creationId xmlns:a16="http://schemas.microsoft.com/office/drawing/2014/main" id="{A2A4A64C-EC66-4ECB-B923-6CA806CCCD9E}"/>
                </a:ext>
              </a:extLst>
            </p:cNvPr>
            <p:cNvSpPr txBox="1"/>
            <p:nvPr/>
          </p:nvSpPr>
          <p:spPr>
            <a:xfrm>
              <a:off x="2097405" y="6385507"/>
              <a:ext cx="1772920" cy="306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en-US" sz="1400" dirty="0">
                  <a:solidFill>
                    <a:srgbClr val="365795"/>
                  </a:solidFill>
                </a:rPr>
                <a:t>Till-Hendrik </a:t>
              </a:r>
              <a:r>
                <a:rPr lang="en-US" altLang="en-US" sz="1400" dirty="0" err="1">
                  <a:solidFill>
                    <a:srgbClr val="365795"/>
                  </a:solidFill>
                </a:rPr>
                <a:t>Macher</a:t>
              </a:r>
              <a:endParaRPr lang="en-US" altLang="en-US" sz="1400" dirty="0">
                <a:solidFill>
                  <a:srgbClr val="365795"/>
                </a:solidFill>
              </a:endParaRPr>
            </a:p>
          </p:txBody>
        </p:sp>
        <p:pic>
          <p:nvPicPr>
            <p:cNvPr id="23" name="Grafik 22" descr="Ein Bild, das Fenster enthält.&#10;&#10;Automatisch generierte Beschreibung">
              <a:extLst>
                <a:ext uri="{FF2B5EF4-FFF2-40B4-BE49-F238E27FC236}">
                  <a16:creationId xmlns:a16="http://schemas.microsoft.com/office/drawing/2014/main" id="{60366A9C-93E2-460F-B37A-F3099E1BE99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73365" y="6312420"/>
              <a:ext cx="450110" cy="4501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92567597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Line 2"/>
          <p:cNvSpPr/>
          <p:nvPr/>
        </p:nvSpPr>
        <p:spPr>
          <a:xfrm flipH="1">
            <a:off x="0" y="6186600"/>
            <a:ext cx="12191760" cy="360"/>
          </a:xfrm>
          <a:prstGeom prst="line">
            <a:avLst/>
          </a:prstGeom>
          <a:ln w="25560">
            <a:solidFill>
              <a:srgbClr val="52AF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2" name="Line 3"/>
          <p:cNvSpPr/>
          <p:nvPr/>
        </p:nvSpPr>
        <p:spPr>
          <a:xfrm flipH="1">
            <a:off x="0" y="6210360"/>
            <a:ext cx="12191760" cy="360"/>
          </a:xfrm>
          <a:prstGeom prst="line">
            <a:avLst/>
          </a:prstGeom>
          <a:ln w="25560">
            <a:solidFill>
              <a:srgbClr val="4D5B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0" name="TextShape 9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r">
              <a:lnSpc>
                <a:spcPct val="100000"/>
              </a:lnSpc>
            </a:pPr>
            <a:fld id="{11E198E3-514A-4108-AF09-2FB0BC732807}" type="slidenum">
              <a:rPr lang="en-US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22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 panose="02020603050405020304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F2557FF5-1B83-422A-BE9F-04EB375D779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65964" y="1027747"/>
            <a:ext cx="4886566" cy="4681610"/>
          </a:xfrm>
          <a:prstGeom prst="rect">
            <a:avLst/>
          </a:prstGeom>
        </p:spPr>
      </p:pic>
      <p:sp>
        <p:nvSpPr>
          <p:cNvPr id="11" name="TextShape 1">
            <a:extLst>
              <a:ext uri="{FF2B5EF4-FFF2-40B4-BE49-F238E27FC236}">
                <a16:creationId xmlns:a16="http://schemas.microsoft.com/office/drawing/2014/main" id="{D225E236-F9B8-4998-8E3D-553B3AA47B68}"/>
              </a:ext>
            </a:extLst>
          </p:cNvPr>
          <p:cNvSpPr txBox="1"/>
          <p:nvPr/>
        </p:nvSpPr>
        <p:spPr>
          <a:xfrm>
            <a:off x="838835" y="1"/>
            <a:ext cx="5074677" cy="1150724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de-DE" altLang="en-US" sz="2800" b="1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</a:rPr>
              <a:t>Rarefaction</a:t>
            </a:r>
            <a:r>
              <a:rPr lang="de-DE" altLang="en-US" sz="2800" b="1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de-DE" altLang="en-US" sz="2800" b="1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</a:rPr>
              <a:t>curve</a:t>
            </a:r>
            <a:endParaRPr lang="" altLang="en-US" sz="2800" b="1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27150663-542F-4555-838A-FFE4B564FA8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23340" y="3587544"/>
            <a:ext cx="4294316" cy="2254875"/>
          </a:xfrm>
          <a:prstGeom prst="rect">
            <a:avLst/>
          </a:prstGeom>
        </p:spPr>
      </p:pic>
      <p:sp>
        <p:nvSpPr>
          <p:cNvPr id="12" name="CustomShape 8">
            <a:extLst>
              <a:ext uri="{FF2B5EF4-FFF2-40B4-BE49-F238E27FC236}">
                <a16:creationId xmlns:a16="http://schemas.microsoft.com/office/drawing/2014/main" id="{DA33C858-528E-4726-8109-527F1218BE47}"/>
              </a:ext>
            </a:extLst>
          </p:cNvPr>
          <p:cNvSpPr/>
          <p:nvPr/>
        </p:nvSpPr>
        <p:spPr>
          <a:xfrm>
            <a:off x="838834" y="1174125"/>
            <a:ext cx="5344651" cy="206923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400" b="1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Species</a:t>
            </a:r>
            <a:r>
              <a:rPr lang="de-DE" sz="1400" b="1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b="1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richness</a:t>
            </a:r>
            <a:r>
              <a:rPr lang="de-DE" sz="1400" b="1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b="1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from</a:t>
            </a:r>
            <a:r>
              <a:rPr lang="de-DE" sz="1400" b="1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b="1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the</a:t>
            </a:r>
            <a:r>
              <a:rPr lang="de-DE" sz="1400" b="1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b="1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results</a:t>
            </a:r>
            <a:r>
              <a:rPr lang="de-DE" sz="1400" b="1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b="1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of</a:t>
            </a:r>
            <a:r>
              <a:rPr lang="de-DE" sz="1400" b="1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b="1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sampling</a:t>
            </a:r>
            <a:endParaRPr lang="de-DE" sz="1400" b="1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sym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Load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the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latest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TaXon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table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(</a:t>
            </a:r>
            <a:r>
              <a:rPr lang="de-DE" sz="1400" i="1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TTT_cons_derep</a:t>
            </a:r>
            <a:r>
              <a:rPr lang="de-DE" sz="1400" i="1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_ arthropods_no_NC.xlsx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Enter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the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number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of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repetitions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and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choose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the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error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bar style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Click on Run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sz="1400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sz="1400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sym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sz="1400" b="1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latin typeface="Arial" panose="020B0604020202020204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endParaRPr lang="de-DE" sz="1400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latin typeface="Arial" panose="020B0604020202020204"/>
              <a:sym typeface="+mn-ea"/>
            </a:endParaRPr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6A27C4F4-3F87-4215-B239-A039C9040CE6}"/>
              </a:ext>
            </a:extLst>
          </p:cNvPr>
          <p:cNvSpPr/>
          <p:nvPr/>
        </p:nvSpPr>
        <p:spPr>
          <a:xfrm>
            <a:off x="8591549" y="4724401"/>
            <a:ext cx="278607" cy="21137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BD08474C-214F-485E-8903-EFDE49F66C39}"/>
              </a:ext>
            </a:extLst>
          </p:cNvPr>
          <p:cNvGrpSpPr/>
          <p:nvPr/>
        </p:nvGrpSpPr>
        <p:grpSpPr>
          <a:xfrm>
            <a:off x="673365" y="6312420"/>
            <a:ext cx="3196960" cy="450110"/>
            <a:chOff x="673365" y="6312420"/>
            <a:chExt cx="3196960" cy="450110"/>
          </a:xfrm>
        </p:grpSpPr>
        <p:pic>
          <p:nvPicPr>
            <p:cNvPr id="15" name="Picture 1" descr="GeDNA(1)">
              <a:extLst>
                <a:ext uri="{FF2B5EF4-FFF2-40B4-BE49-F238E27FC236}">
                  <a16:creationId xmlns:a16="http://schemas.microsoft.com/office/drawing/2014/main" id="{5FB7C2DE-1F30-4FEF-A591-2F13DBA88DB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08736" y="6385507"/>
              <a:ext cx="431418" cy="344343"/>
            </a:xfrm>
            <a:prstGeom prst="rect">
              <a:avLst/>
            </a:prstGeom>
          </p:spPr>
        </p:pic>
        <p:sp>
          <p:nvSpPr>
            <p:cNvPr id="16" name="Text Box 7">
              <a:extLst>
                <a:ext uri="{FF2B5EF4-FFF2-40B4-BE49-F238E27FC236}">
                  <a16:creationId xmlns:a16="http://schemas.microsoft.com/office/drawing/2014/main" id="{A88012A3-8711-4CF6-BA14-44044ECC2C5D}"/>
                </a:ext>
              </a:extLst>
            </p:cNvPr>
            <p:cNvSpPr txBox="1"/>
            <p:nvPr/>
          </p:nvSpPr>
          <p:spPr>
            <a:xfrm>
              <a:off x="2097405" y="6385507"/>
              <a:ext cx="1772920" cy="306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en-US" sz="1400" dirty="0">
                  <a:solidFill>
                    <a:srgbClr val="365795"/>
                  </a:solidFill>
                </a:rPr>
                <a:t>Till-Hendrik </a:t>
              </a:r>
              <a:r>
                <a:rPr lang="en-US" altLang="en-US" sz="1400" dirty="0" err="1">
                  <a:solidFill>
                    <a:srgbClr val="365795"/>
                  </a:solidFill>
                </a:rPr>
                <a:t>Macher</a:t>
              </a:r>
              <a:endParaRPr lang="en-US" altLang="en-US" sz="1400" dirty="0">
                <a:solidFill>
                  <a:srgbClr val="365795"/>
                </a:solidFill>
              </a:endParaRPr>
            </a:p>
          </p:txBody>
        </p:sp>
        <p:pic>
          <p:nvPicPr>
            <p:cNvPr id="17" name="Grafik 16" descr="Ein Bild, das Fenster enthält.&#10;&#10;Automatisch generierte Beschreibung">
              <a:extLst>
                <a:ext uri="{FF2B5EF4-FFF2-40B4-BE49-F238E27FC236}">
                  <a16:creationId xmlns:a16="http://schemas.microsoft.com/office/drawing/2014/main" id="{465C24F6-0D91-4544-9389-07479DA40D1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73365" y="6312420"/>
              <a:ext cx="450110" cy="4501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92577759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Line 2"/>
          <p:cNvSpPr/>
          <p:nvPr/>
        </p:nvSpPr>
        <p:spPr>
          <a:xfrm flipH="1">
            <a:off x="0" y="6186600"/>
            <a:ext cx="12191760" cy="360"/>
          </a:xfrm>
          <a:prstGeom prst="line">
            <a:avLst/>
          </a:prstGeom>
          <a:ln w="25560">
            <a:solidFill>
              <a:srgbClr val="52AF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2" name="Line 3"/>
          <p:cNvSpPr/>
          <p:nvPr/>
        </p:nvSpPr>
        <p:spPr>
          <a:xfrm flipH="1">
            <a:off x="0" y="6210360"/>
            <a:ext cx="12191760" cy="360"/>
          </a:xfrm>
          <a:prstGeom prst="line">
            <a:avLst/>
          </a:prstGeom>
          <a:ln w="25560">
            <a:solidFill>
              <a:srgbClr val="4D5B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0" name="TextShape 9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r">
              <a:lnSpc>
                <a:spcPct val="100000"/>
              </a:lnSpc>
            </a:pPr>
            <a:fld id="{11E198E3-514A-4108-AF09-2FB0BC732807}" type="slidenum">
              <a:rPr lang="en-US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23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 panose="02020603050405020304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971DF014-A350-4245-B670-E1EB3184E2A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80118" y="1053545"/>
            <a:ext cx="4935516" cy="4750909"/>
          </a:xfrm>
          <a:prstGeom prst="rect">
            <a:avLst/>
          </a:prstGeom>
        </p:spPr>
      </p:pic>
      <p:sp>
        <p:nvSpPr>
          <p:cNvPr id="11" name="TextShape 1">
            <a:extLst>
              <a:ext uri="{FF2B5EF4-FFF2-40B4-BE49-F238E27FC236}">
                <a16:creationId xmlns:a16="http://schemas.microsoft.com/office/drawing/2014/main" id="{DD98C224-6208-4C6E-9BD7-F06F01BCDEF9}"/>
              </a:ext>
            </a:extLst>
          </p:cNvPr>
          <p:cNvSpPr txBox="1"/>
          <p:nvPr/>
        </p:nvSpPr>
        <p:spPr>
          <a:xfrm>
            <a:off x="838835" y="1"/>
            <a:ext cx="10513695" cy="1150724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de-DE" altLang="en-US" sz="2800" b="1" strike="noStrike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Read </a:t>
            </a:r>
            <a:r>
              <a:rPr lang="de-DE" altLang="en-US" sz="2800" b="1" strike="noStrike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proportions</a:t>
            </a:r>
            <a:endParaRPr lang="" altLang="en-US" sz="2800" b="1" strike="noStrike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12" name="CustomShape 8">
            <a:extLst>
              <a:ext uri="{FF2B5EF4-FFF2-40B4-BE49-F238E27FC236}">
                <a16:creationId xmlns:a16="http://schemas.microsoft.com/office/drawing/2014/main" id="{F30E84C4-D448-40B4-86DE-74192A67A466}"/>
              </a:ext>
            </a:extLst>
          </p:cNvPr>
          <p:cNvSpPr/>
          <p:nvPr/>
        </p:nvSpPr>
        <p:spPr>
          <a:xfrm>
            <a:off x="838834" y="1174125"/>
            <a:ext cx="5344651" cy="462780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Load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the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latest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TaXon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table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(</a:t>
            </a:r>
            <a:r>
              <a:rPr lang="de-DE" sz="1400" i="1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TTT_cons_derep</a:t>
            </a:r>
            <a:r>
              <a:rPr lang="de-DE" sz="1400" i="1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_ arthropods_no_NC.xlsx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Check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the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taxonomic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level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to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calculate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the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read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proportions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(i.e.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family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Adjust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the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plot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size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and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font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size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(i.e. 5,5,4)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sz="1400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sym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Click on Run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sz="1400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sym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Here,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it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is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often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useful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to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check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the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preview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until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you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are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happy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with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the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plot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visualization</a:t>
            </a:r>
            <a:endParaRPr lang="de-DE" sz="1400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sym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Save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the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plot</a:t>
            </a:r>
            <a:endParaRPr lang="de-DE" sz="1400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latin typeface="Arial" panose="020B0604020202020204"/>
              <a:sym typeface="+mn-ea"/>
            </a:endParaRPr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886FE3EA-810E-4F1B-A7D0-7E2D76F7D174}"/>
              </a:ext>
            </a:extLst>
          </p:cNvPr>
          <p:cNvSpPr/>
          <p:nvPr/>
        </p:nvSpPr>
        <p:spPr>
          <a:xfrm>
            <a:off x="8036717" y="3424238"/>
            <a:ext cx="278607" cy="21137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EFECCD48-55AC-4084-95A6-0638FA13567B}"/>
              </a:ext>
            </a:extLst>
          </p:cNvPr>
          <p:cNvGrpSpPr/>
          <p:nvPr/>
        </p:nvGrpSpPr>
        <p:grpSpPr>
          <a:xfrm>
            <a:off x="673365" y="6312420"/>
            <a:ext cx="3196960" cy="450110"/>
            <a:chOff x="673365" y="6312420"/>
            <a:chExt cx="3196960" cy="450110"/>
          </a:xfrm>
        </p:grpSpPr>
        <p:pic>
          <p:nvPicPr>
            <p:cNvPr id="15" name="Picture 1" descr="GeDNA(1)">
              <a:extLst>
                <a:ext uri="{FF2B5EF4-FFF2-40B4-BE49-F238E27FC236}">
                  <a16:creationId xmlns:a16="http://schemas.microsoft.com/office/drawing/2014/main" id="{5F7A3062-8AD5-42B9-93FD-118F343430E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08736" y="6385507"/>
              <a:ext cx="431418" cy="344343"/>
            </a:xfrm>
            <a:prstGeom prst="rect">
              <a:avLst/>
            </a:prstGeom>
          </p:spPr>
        </p:pic>
        <p:sp>
          <p:nvSpPr>
            <p:cNvPr id="16" name="Text Box 7">
              <a:extLst>
                <a:ext uri="{FF2B5EF4-FFF2-40B4-BE49-F238E27FC236}">
                  <a16:creationId xmlns:a16="http://schemas.microsoft.com/office/drawing/2014/main" id="{5387438E-732C-4FA6-A373-BA4B838D21B8}"/>
                </a:ext>
              </a:extLst>
            </p:cNvPr>
            <p:cNvSpPr txBox="1"/>
            <p:nvPr/>
          </p:nvSpPr>
          <p:spPr>
            <a:xfrm>
              <a:off x="2097405" y="6385507"/>
              <a:ext cx="1772920" cy="306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en-US" sz="1400" dirty="0">
                  <a:solidFill>
                    <a:srgbClr val="365795"/>
                  </a:solidFill>
                </a:rPr>
                <a:t>Till-Hendrik </a:t>
              </a:r>
              <a:r>
                <a:rPr lang="en-US" altLang="en-US" sz="1400" dirty="0" err="1">
                  <a:solidFill>
                    <a:srgbClr val="365795"/>
                  </a:solidFill>
                </a:rPr>
                <a:t>Macher</a:t>
              </a:r>
              <a:endParaRPr lang="en-US" altLang="en-US" sz="1400" dirty="0">
                <a:solidFill>
                  <a:srgbClr val="365795"/>
                </a:solidFill>
              </a:endParaRPr>
            </a:p>
          </p:txBody>
        </p:sp>
        <p:pic>
          <p:nvPicPr>
            <p:cNvPr id="17" name="Grafik 16" descr="Ein Bild, das Fenster enthält.&#10;&#10;Automatisch generierte Beschreibung">
              <a:extLst>
                <a:ext uri="{FF2B5EF4-FFF2-40B4-BE49-F238E27FC236}">
                  <a16:creationId xmlns:a16="http://schemas.microsoft.com/office/drawing/2014/main" id="{A55AC198-94A3-4F0D-AEAA-EB012080651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73365" y="6312420"/>
              <a:ext cx="450110" cy="4501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84605996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Line 2"/>
          <p:cNvSpPr/>
          <p:nvPr/>
        </p:nvSpPr>
        <p:spPr>
          <a:xfrm flipH="1">
            <a:off x="0" y="6186600"/>
            <a:ext cx="12191760" cy="360"/>
          </a:xfrm>
          <a:prstGeom prst="line">
            <a:avLst/>
          </a:prstGeom>
          <a:ln w="25560">
            <a:solidFill>
              <a:srgbClr val="52AF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2" name="Line 3"/>
          <p:cNvSpPr/>
          <p:nvPr/>
        </p:nvSpPr>
        <p:spPr>
          <a:xfrm flipH="1">
            <a:off x="0" y="6210360"/>
            <a:ext cx="12191760" cy="360"/>
          </a:xfrm>
          <a:prstGeom prst="line">
            <a:avLst/>
          </a:prstGeom>
          <a:ln w="25560">
            <a:solidFill>
              <a:srgbClr val="4D5B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0" name="TextShape 9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r">
              <a:lnSpc>
                <a:spcPct val="100000"/>
              </a:lnSpc>
            </a:pPr>
            <a:fld id="{11E198E3-514A-4108-AF09-2FB0BC732807}" type="slidenum">
              <a:rPr lang="en-US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24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 panose="02020603050405020304"/>
            </a:endParaRPr>
          </a:p>
        </p:txBody>
      </p:sp>
      <p:sp>
        <p:nvSpPr>
          <p:cNvPr id="11" name="TextShape 1">
            <a:extLst>
              <a:ext uri="{FF2B5EF4-FFF2-40B4-BE49-F238E27FC236}">
                <a16:creationId xmlns:a16="http://schemas.microsoft.com/office/drawing/2014/main" id="{DD98C224-6208-4C6E-9BD7-F06F01BCDEF9}"/>
              </a:ext>
            </a:extLst>
          </p:cNvPr>
          <p:cNvSpPr txBox="1"/>
          <p:nvPr/>
        </p:nvSpPr>
        <p:spPr>
          <a:xfrm>
            <a:off x="838835" y="1"/>
            <a:ext cx="3367405" cy="1150724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de-DE" altLang="en-US" sz="2800" b="1" strike="noStrike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Read </a:t>
            </a:r>
            <a:r>
              <a:rPr lang="de-DE" altLang="en-US" sz="2800" b="1" strike="noStrike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proportions</a:t>
            </a:r>
            <a:endParaRPr lang="" altLang="en-US" sz="2800" b="1" strike="noStrike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68F0177B-E861-441A-AAC7-774C10FB1B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23098" y="972339"/>
            <a:ext cx="5751095" cy="4794351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164CB2E5-6C59-46A4-BCBF-075A7D2016C8}"/>
              </a:ext>
            </a:extLst>
          </p:cNvPr>
          <p:cNvSpPr txBox="1"/>
          <p:nvPr/>
        </p:nvSpPr>
        <p:spPr>
          <a:xfrm>
            <a:off x="1267409" y="3275111"/>
            <a:ext cx="1657696" cy="307777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sz="1400" dirty="0" err="1"/>
              <a:t>Unidentified</a:t>
            </a:r>
            <a:r>
              <a:rPr lang="de-DE" sz="1400" dirty="0"/>
              <a:t> OTUs</a:t>
            </a:r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D1E498F1-6887-4262-96AA-85A913D6BA0E}"/>
              </a:ext>
            </a:extLst>
          </p:cNvPr>
          <p:cNvSpPr/>
          <p:nvPr/>
        </p:nvSpPr>
        <p:spPr>
          <a:xfrm>
            <a:off x="4287747" y="3497579"/>
            <a:ext cx="180975" cy="9286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0EB0CADC-E574-45EB-9096-3D915D0AAE0E}"/>
              </a:ext>
            </a:extLst>
          </p:cNvPr>
          <p:cNvCxnSpPr>
            <a:cxnSpLocks/>
            <a:stCxn id="14" idx="3"/>
            <a:endCxn id="15" idx="2"/>
          </p:cNvCxnSpPr>
          <p:nvPr/>
        </p:nvCxnSpPr>
        <p:spPr>
          <a:xfrm>
            <a:off x="2925105" y="3429000"/>
            <a:ext cx="1362642" cy="115014"/>
          </a:xfrm>
          <a:prstGeom prst="line">
            <a:avLst/>
          </a:prstGeom>
          <a:ln w="12700">
            <a:solidFill>
              <a:srgbClr val="4171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>
            <a:extLst>
              <a:ext uri="{FF2B5EF4-FFF2-40B4-BE49-F238E27FC236}">
                <a16:creationId xmlns:a16="http://schemas.microsoft.com/office/drawing/2014/main" id="{B3CBF8FF-88C9-4CF2-A9D6-95B456903E46}"/>
              </a:ext>
            </a:extLst>
          </p:cNvPr>
          <p:cNvSpPr txBox="1"/>
          <p:nvPr/>
        </p:nvSpPr>
        <p:spPr>
          <a:xfrm>
            <a:off x="8500618" y="744525"/>
            <a:ext cx="1481282" cy="307777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sz="1400" dirty="0" err="1"/>
              <a:t>Adjusted</a:t>
            </a:r>
            <a:r>
              <a:rPr lang="de-DE" sz="1400" dirty="0"/>
              <a:t> </a:t>
            </a:r>
            <a:r>
              <a:rPr lang="de-DE" sz="1400" dirty="0" err="1"/>
              <a:t>plot</a:t>
            </a:r>
            <a:endParaRPr lang="de-DE" sz="1400" dirty="0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999E1B00-B28D-4323-8229-6E5D1EBC98C0}"/>
              </a:ext>
            </a:extLst>
          </p:cNvPr>
          <p:cNvSpPr txBox="1"/>
          <p:nvPr/>
        </p:nvSpPr>
        <p:spPr>
          <a:xfrm>
            <a:off x="8880475" y="4772437"/>
            <a:ext cx="1945414" cy="52322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Colors </a:t>
            </a:r>
            <a:r>
              <a:rPr lang="de-DE" sz="1400" dirty="0" err="1"/>
              <a:t>are</a:t>
            </a:r>
            <a:r>
              <a:rPr lang="de-DE" sz="1400" dirty="0"/>
              <a:t> </a:t>
            </a:r>
            <a:r>
              <a:rPr lang="de-DE" sz="1400" dirty="0" err="1"/>
              <a:t>alternating</a:t>
            </a:r>
            <a:r>
              <a:rPr lang="de-DE" sz="1400" dirty="0"/>
              <a:t> </a:t>
            </a:r>
            <a:r>
              <a:rPr lang="de-DE" sz="1400" dirty="0" err="1"/>
              <a:t>for</a:t>
            </a:r>
            <a:r>
              <a:rPr lang="de-DE" sz="1400" dirty="0"/>
              <a:t> </a:t>
            </a:r>
            <a:r>
              <a:rPr lang="de-DE" sz="1400" dirty="0" err="1"/>
              <a:t>better</a:t>
            </a:r>
            <a:r>
              <a:rPr lang="de-DE" sz="1400" dirty="0"/>
              <a:t> </a:t>
            </a:r>
            <a:r>
              <a:rPr lang="de-DE" sz="1400" dirty="0" err="1"/>
              <a:t>distinction</a:t>
            </a:r>
            <a:endParaRPr lang="de-DE" sz="1400" dirty="0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66EB78BC-E3B7-472C-A555-0398AD2331FE}"/>
              </a:ext>
            </a:extLst>
          </p:cNvPr>
          <p:cNvSpPr/>
          <p:nvPr/>
        </p:nvSpPr>
        <p:spPr>
          <a:xfrm>
            <a:off x="7956477" y="4926326"/>
            <a:ext cx="196923" cy="19494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918CD225-41F2-45A3-BB6F-E4B2ADD5902A}"/>
              </a:ext>
            </a:extLst>
          </p:cNvPr>
          <p:cNvCxnSpPr>
            <a:cxnSpLocks/>
            <a:stCxn id="17" idx="1"/>
            <a:endCxn id="18" idx="6"/>
          </p:cNvCxnSpPr>
          <p:nvPr/>
        </p:nvCxnSpPr>
        <p:spPr>
          <a:xfrm flipH="1" flipV="1">
            <a:off x="8153400" y="5023801"/>
            <a:ext cx="727075" cy="10246"/>
          </a:xfrm>
          <a:prstGeom prst="line">
            <a:avLst/>
          </a:prstGeom>
          <a:ln w="12700">
            <a:solidFill>
              <a:srgbClr val="4171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feld 25">
            <a:extLst>
              <a:ext uri="{FF2B5EF4-FFF2-40B4-BE49-F238E27FC236}">
                <a16:creationId xmlns:a16="http://schemas.microsoft.com/office/drawing/2014/main" id="{672D59B3-D4C9-458B-8C8E-F3D61BF65D4F}"/>
              </a:ext>
            </a:extLst>
          </p:cNvPr>
          <p:cNvSpPr txBox="1"/>
          <p:nvPr/>
        </p:nvSpPr>
        <p:spPr>
          <a:xfrm>
            <a:off x="2034539" y="5305099"/>
            <a:ext cx="1781133" cy="52322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sz="1400" dirty="0" err="1"/>
              <a:t>Scatter</a:t>
            </a:r>
            <a:r>
              <a:rPr lang="de-DE" sz="1400" dirty="0"/>
              <a:t> </a:t>
            </a:r>
            <a:r>
              <a:rPr lang="de-DE" sz="1400" dirty="0" err="1"/>
              <a:t>sizes</a:t>
            </a:r>
            <a:r>
              <a:rPr lang="de-DE" sz="1400" dirty="0"/>
              <a:t> </a:t>
            </a:r>
            <a:r>
              <a:rPr lang="de-DE" sz="1400" dirty="0" err="1"/>
              <a:t>reflect</a:t>
            </a:r>
            <a:r>
              <a:rPr lang="de-DE" sz="1400" dirty="0"/>
              <a:t> </a:t>
            </a:r>
            <a:r>
              <a:rPr lang="de-DE" sz="1400" dirty="0" err="1"/>
              <a:t>the</a:t>
            </a:r>
            <a:r>
              <a:rPr lang="de-DE" sz="1400" dirty="0"/>
              <a:t> </a:t>
            </a:r>
            <a:r>
              <a:rPr lang="de-DE" sz="1400" dirty="0" err="1"/>
              <a:t>read</a:t>
            </a:r>
            <a:r>
              <a:rPr lang="de-DE" sz="1400" dirty="0"/>
              <a:t> </a:t>
            </a:r>
            <a:r>
              <a:rPr lang="de-DE" sz="1400" dirty="0" err="1"/>
              <a:t>proportions</a:t>
            </a:r>
            <a:endParaRPr lang="de-DE" sz="1400" dirty="0"/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CF8D32F4-199A-476A-B36A-D61DEA094135}"/>
              </a:ext>
            </a:extLst>
          </p:cNvPr>
          <p:cNvSpPr/>
          <p:nvPr/>
        </p:nvSpPr>
        <p:spPr>
          <a:xfrm>
            <a:off x="5395996" y="5000625"/>
            <a:ext cx="145172" cy="12065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958BE3AB-B0D5-45FC-90F7-F4BA2C2D3486}"/>
              </a:ext>
            </a:extLst>
          </p:cNvPr>
          <p:cNvCxnSpPr>
            <a:cxnSpLocks/>
            <a:stCxn id="26" idx="3"/>
            <a:endCxn id="27" idx="2"/>
          </p:cNvCxnSpPr>
          <p:nvPr/>
        </p:nvCxnSpPr>
        <p:spPr>
          <a:xfrm flipV="1">
            <a:off x="3815672" y="5060950"/>
            <a:ext cx="1580324" cy="505759"/>
          </a:xfrm>
          <a:prstGeom prst="line">
            <a:avLst/>
          </a:prstGeom>
          <a:ln w="12700">
            <a:solidFill>
              <a:srgbClr val="4171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r Verbinder 40">
            <a:extLst>
              <a:ext uri="{FF2B5EF4-FFF2-40B4-BE49-F238E27FC236}">
                <a16:creationId xmlns:a16="http://schemas.microsoft.com/office/drawing/2014/main" id="{09109FDC-5F2B-4A11-B0C5-3EEF81FD47B1}"/>
              </a:ext>
            </a:extLst>
          </p:cNvPr>
          <p:cNvCxnSpPr>
            <a:cxnSpLocks/>
            <a:stCxn id="13" idx="1"/>
          </p:cNvCxnSpPr>
          <p:nvPr/>
        </p:nvCxnSpPr>
        <p:spPr>
          <a:xfrm flipH="1">
            <a:off x="7956477" y="898414"/>
            <a:ext cx="544141" cy="641628"/>
          </a:xfrm>
          <a:prstGeom prst="line">
            <a:avLst/>
          </a:prstGeom>
          <a:ln w="12700">
            <a:solidFill>
              <a:srgbClr val="4171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uppieren 43">
            <a:extLst>
              <a:ext uri="{FF2B5EF4-FFF2-40B4-BE49-F238E27FC236}">
                <a16:creationId xmlns:a16="http://schemas.microsoft.com/office/drawing/2014/main" id="{117F6880-942D-400C-8802-EF5C62DB73DD}"/>
              </a:ext>
            </a:extLst>
          </p:cNvPr>
          <p:cNvGrpSpPr/>
          <p:nvPr/>
        </p:nvGrpSpPr>
        <p:grpSpPr>
          <a:xfrm>
            <a:off x="673365" y="6312420"/>
            <a:ext cx="3196960" cy="450110"/>
            <a:chOff x="673365" y="6312420"/>
            <a:chExt cx="3196960" cy="450110"/>
          </a:xfrm>
        </p:grpSpPr>
        <p:pic>
          <p:nvPicPr>
            <p:cNvPr id="45" name="Picture 1" descr="GeDNA(1)">
              <a:extLst>
                <a:ext uri="{FF2B5EF4-FFF2-40B4-BE49-F238E27FC236}">
                  <a16:creationId xmlns:a16="http://schemas.microsoft.com/office/drawing/2014/main" id="{35DDBF0F-6A28-4378-89AB-306E80EFACE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08736" y="6385507"/>
              <a:ext cx="431418" cy="344343"/>
            </a:xfrm>
            <a:prstGeom prst="rect">
              <a:avLst/>
            </a:prstGeom>
          </p:spPr>
        </p:pic>
        <p:sp>
          <p:nvSpPr>
            <p:cNvPr id="46" name="Text Box 7">
              <a:extLst>
                <a:ext uri="{FF2B5EF4-FFF2-40B4-BE49-F238E27FC236}">
                  <a16:creationId xmlns:a16="http://schemas.microsoft.com/office/drawing/2014/main" id="{B31CA310-5609-476B-869F-922F8C4C8100}"/>
                </a:ext>
              </a:extLst>
            </p:cNvPr>
            <p:cNvSpPr txBox="1"/>
            <p:nvPr/>
          </p:nvSpPr>
          <p:spPr>
            <a:xfrm>
              <a:off x="2097405" y="6385507"/>
              <a:ext cx="1772920" cy="306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en-US" sz="1400" dirty="0">
                  <a:solidFill>
                    <a:srgbClr val="365795"/>
                  </a:solidFill>
                </a:rPr>
                <a:t>Till-Hendrik </a:t>
              </a:r>
              <a:r>
                <a:rPr lang="en-US" altLang="en-US" sz="1400" dirty="0" err="1">
                  <a:solidFill>
                    <a:srgbClr val="365795"/>
                  </a:solidFill>
                </a:rPr>
                <a:t>Macher</a:t>
              </a:r>
              <a:endParaRPr lang="en-US" altLang="en-US" sz="1400" dirty="0">
                <a:solidFill>
                  <a:srgbClr val="365795"/>
                </a:solidFill>
              </a:endParaRPr>
            </a:p>
          </p:txBody>
        </p:sp>
        <p:pic>
          <p:nvPicPr>
            <p:cNvPr id="47" name="Grafik 46" descr="Ein Bild, das Fenster enthält.&#10;&#10;Automatisch generierte Beschreibung">
              <a:extLst>
                <a:ext uri="{FF2B5EF4-FFF2-40B4-BE49-F238E27FC236}">
                  <a16:creationId xmlns:a16="http://schemas.microsoft.com/office/drawing/2014/main" id="{233E6FAD-7C94-4709-A589-6BC7CC9ECF2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73365" y="6312420"/>
              <a:ext cx="450110" cy="4501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06827250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Line 2"/>
          <p:cNvSpPr/>
          <p:nvPr/>
        </p:nvSpPr>
        <p:spPr>
          <a:xfrm flipH="1">
            <a:off x="0" y="6186600"/>
            <a:ext cx="12191760" cy="360"/>
          </a:xfrm>
          <a:prstGeom prst="line">
            <a:avLst/>
          </a:prstGeom>
          <a:ln w="25560">
            <a:solidFill>
              <a:srgbClr val="52AF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2" name="Line 3"/>
          <p:cNvSpPr/>
          <p:nvPr/>
        </p:nvSpPr>
        <p:spPr>
          <a:xfrm flipH="1">
            <a:off x="0" y="6210360"/>
            <a:ext cx="12191760" cy="360"/>
          </a:xfrm>
          <a:prstGeom prst="line">
            <a:avLst/>
          </a:prstGeom>
          <a:ln w="25560">
            <a:solidFill>
              <a:srgbClr val="4D5B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0" name="TextShape 9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r">
              <a:lnSpc>
                <a:spcPct val="100000"/>
              </a:lnSpc>
            </a:pPr>
            <a:fld id="{11E198E3-514A-4108-AF09-2FB0BC732807}" type="slidenum">
              <a:rPr lang="en-US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25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 panose="02020603050405020304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22042D2-86A2-4A24-897A-C26A56CA25D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29583" y="1098995"/>
            <a:ext cx="4822947" cy="4660010"/>
          </a:xfrm>
          <a:prstGeom prst="rect">
            <a:avLst/>
          </a:prstGeom>
        </p:spPr>
      </p:pic>
      <p:sp>
        <p:nvSpPr>
          <p:cNvPr id="11" name="TextShape 1">
            <a:extLst>
              <a:ext uri="{FF2B5EF4-FFF2-40B4-BE49-F238E27FC236}">
                <a16:creationId xmlns:a16="http://schemas.microsoft.com/office/drawing/2014/main" id="{4EF4A288-317E-4587-9F71-67E35E48018E}"/>
              </a:ext>
            </a:extLst>
          </p:cNvPr>
          <p:cNvSpPr txBox="1"/>
          <p:nvPr/>
        </p:nvSpPr>
        <p:spPr>
          <a:xfrm>
            <a:off x="838835" y="1"/>
            <a:ext cx="10513695" cy="1150724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de-DE" altLang="en-US" sz="2800" b="1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Metadata</a:t>
            </a:r>
            <a:r>
              <a:rPr lang="de-DE" altLang="en-US" sz="2800" b="1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 </a:t>
            </a:r>
            <a:r>
              <a:rPr lang="de-DE" altLang="en-US" sz="2800" b="1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table</a:t>
            </a:r>
            <a:endParaRPr lang="" altLang="en-US" sz="2800" b="1" strike="noStrike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12" name="CustomShape 8">
            <a:extLst>
              <a:ext uri="{FF2B5EF4-FFF2-40B4-BE49-F238E27FC236}">
                <a16:creationId xmlns:a16="http://schemas.microsoft.com/office/drawing/2014/main" id="{41C3BEE2-F530-4DA3-A096-DDC9D86471DC}"/>
              </a:ext>
            </a:extLst>
          </p:cNvPr>
          <p:cNvSpPr/>
          <p:nvPr/>
        </p:nvSpPr>
        <p:spPr>
          <a:xfrm>
            <a:off x="838834" y="1174125"/>
            <a:ext cx="5257165" cy="4621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400" b="1" strike="noStrike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Creating</a:t>
            </a:r>
            <a:r>
              <a:rPr lang="de-DE" sz="1400" b="1" strike="noStrike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a </a:t>
            </a:r>
            <a:r>
              <a:rPr lang="de-DE" sz="1400" b="1" strike="noStrike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new</a:t>
            </a:r>
            <a:r>
              <a:rPr lang="de-DE" sz="1400" b="1" strike="noStrike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b="1" strike="noStrike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metadata</a:t>
            </a:r>
            <a:r>
              <a:rPr lang="de-DE" sz="1400" b="1" strike="noStrike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b="1" strike="noStrike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table</a:t>
            </a:r>
            <a:endParaRPr lang="de-DE" sz="1400" b="1" strike="noStrike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latin typeface="Arial" panose="020B0604020202020204"/>
              <a:sym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Go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to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the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„Processing #2“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tab</a:t>
            </a:r>
            <a:endParaRPr lang="de-DE" sz="1400" strike="noStrike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latin typeface="Arial" panose="020B0604020202020204"/>
              <a:sym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Load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the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latest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TaXon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table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(</a:t>
            </a:r>
            <a:r>
              <a:rPr lang="de-DE" sz="1400" i="1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TTT_cons_derep</a:t>
            </a:r>
            <a:r>
              <a:rPr lang="de-DE" sz="1400" i="1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_ arthropods_no_NC.xlsx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sz="1400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latin typeface="Arial" panose="020B0604020202020204"/>
              <a:sym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For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more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information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click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on  „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How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does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it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work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?“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sz="1400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latin typeface="Arial" panose="020B0604020202020204"/>
              <a:sym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To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create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a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new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metadata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table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for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the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currently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active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file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,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click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on Run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You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don‘t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have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to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load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the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table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seperately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when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tools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require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it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,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as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they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will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be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automatically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loaded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. So do not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change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the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name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of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the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file</a:t>
            </a:r>
            <a:endParaRPr lang="de-DE" sz="1400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latin typeface="Arial" panose="020B0604020202020204"/>
              <a:sym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sz="1400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latin typeface="Arial" panose="020B0604020202020204"/>
              <a:sym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The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new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metadata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table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is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now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ready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to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be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adjusted</a:t>
            </a:r>
            <a:endParaRPr lang="de-DE" sz="1400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latin typeface="Arial" panose="020B0604020202020204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sz="1400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latin typeface="Arial" panose="020B0604020202020204"/>
              <a:sym typeface="+mn-ea"/>
            </a:endParaRPr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865C261C-C3FF-41AC-9F9A-19F3E0501ED1}"/>
              </a:ext>
            </a:extLst>
          </p:cNvPr>
          <p:cNvSpPr/>
          <p:nvPr/>
        </p:nvSpPr>
        <p:spPr>
          <a:xfrm>
            <a:off x="7994798" y="4734627"/>
            <a:ext cx="373171" cy="20002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CC8AE428-CFE2-4298-8880-4F8D8377F4EF}"/>
              </a:ext>
            </a:extLst>
          </p:cNvPr>
          <p:cNvGrpSpPr/>
          <p:nvPr/>
        </p:nvGrpSpPr>
        <p:grpSpPr>
          <a:xfrm>
            <a:off x="673365" y="6312420"/>
            <a:ext cx="3196960" cy="450110"/>
            <a:chOff x="673365" y="6312420"/>
            <a:chExt cx="3196960" cy="450110"/>
          </a:xfrm>
        </p:grpSpPr>
        <p:pic>
          <p:nvPicPr>
            <p:cNvPr id="14" name="Picture 1" descr="GeDNA(1)">
              <a:extLst>
                <a:ext uri="{FF2B5EF4-FFF2-40B4-BE49-F238E27FC236}">
                  <a16:creationId xmlns:a16="http://schemas.microsoft.com/office/drawing/2014/main" id="{B4FC831B-5870-4171-B4E4-40CCAB10D3D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08736" y="6385507"/>
              <a:ext cx="431418" cy="344343"/>
            </a:xfrm>
            <a:prstGeom prst="rect">
              <a:avLst/>
            </a:prstGeom>
          </p:spPr>
        </p:pic>
        <p:sp>
          <p:nvSpPr>
            <p:cNvPr id="15" name="Text Box 7">
              <a:extLst>
                <a:ext uri="{FF2B5EF4-FFF2-40B4-BE49-F238E27FC236}">
                  <a16:creationId xmlns:a16="http://schemas.microsoft.com/office/drawing/2014/main" id="{490055C2-AAE9-422C-8D6B-F8F5D47B228F}"/>
                </a:ext>
              </a:extLst>
            </p:cNvPr>
            <p:cNvSpPr txBox="1"/>
            <p:nvPr/>
          </p:nvSpPr>
          <p:spPr>
            <a:xfrm>
              <a:off x="2097405" y="6385507"/>
              <a:ext cx="1772920" cy="306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en-US" sz="1400" dirty="0">
                  <a:solidFill>
                    <a:srgbClr val="365795"/>
                  </a:solidFill>
                </a:rPr>
                <a:t>Till-Hendrik </a:t>
              </a:r>
              <a:r>
                <a:rPr lang="en-US" altLang="en-US" sz="1400" dirty="0" err="1">
                  <a:solidFill>
                    <a:srgbClr val="365795"/>
                  </a:solidFill>
                </a:rPr>
                <a:t>Macher</a:t>
              </a:r>
              <a:endParaRPr lang="en-US" altLang="en-US" sz="1400" dirty="0">
                <a:solidFill>
                  <a:srgbClr val="365795"/>
                </a:solidFill>
              </a:endParaRPr>
            </a:p>
          </p:txBody>
        </p:sp>
        <p:pic>
          <p:nvPicPr>
            <p:cNvPr id="16" name="Grafik 15" descr="Ein Bild, das Fenster enthält.&#10;&#10;Automatisch generierte Beschreibung">
              <a:extLst>
                <a:ext uri="{FF2B5EF4-FFF2-40B4-BE49-F238E27FC236}">
                  <a16:creationId xmlns:a16="http://schemas.microsoft.com/office/drawing/2014/main" id="{EFCECF12-BF19-4272-9735-CECC0426F6F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73365" y="6312420"/>
              <a:ext cx="450110" cy="4501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82837512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rafik 19">
            <a:extLst>
              <a:ext uri="{FF2B5EF4-FFF2-40B4-BE49-F238E27FC236}">
                <a16:creationId xmlns:a16="http://schemas.microsoft.com/office/drawing/2014/main" id="{2067EEBF-AAA3-41A1-B0E4-2D43DC1D82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3947" y="4083358"/>
            <a:ext cx="3232056" cy="1957442"/>
          </a:xfrm>
          <a:prstGeom prst="rect">
            <a:avLst/>
          </a:prstGeom>
        </p:spPr>
      </p:pic>
      <p:sp>
        <p:nvSpPr>
          <p:cNvPr id="91" name="Line 2"/>
          <p:cNvSpPr/>
          <p:nvPr/>
        </p:nvSpPr>
        <p:spPr>
          <a:xfrm flipH="1">
            <a:off x="0" y="6186600"/>
            <a:ext cx="12191760" cy="360"/>
          </a:xfrm>
          <a:prstGeom prst="line">
            <a:avLst/>
          </a:prstGeom>
          <a:ln w="25560">
            <a:solidFill>
              <a:srgbClr val="52AF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2" name="Line 3"/>
          <p:cNvSpPr/>
          <p:nvPr/>
        </p:nvSpPr>
        <p:spPr>
          <a:xfrm flipH="1">
            <a:off x="0" y="6210360"/>
            <a:ext cx="12191760" cy="360"/>
          </a:xfrm>
          <a:prstGeom prst="line">
            <a:avLst/>
          </a:prstGeom>
          <a:ln w="25560">
            <a:solidFill>
              <a:srgbClr val="4D5B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0" name="TextShape 9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r">
              <a:lnSpc>
                <a:spcPct val="100000"/>
              </a:lnSpc>
            </a:pPr>
            <a:fld id="{11E198E3-514A-4108-AF09-2FB0BC732807}" type="slidenum">
              <a:rPr lang="en-US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26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 panose="02020603050405020304"/>
            </a:endParaRPr>
          </a:p>
        </p:txBody>
      </p:sp>
      <p:sp>
        <p:nvSpPr>
          <p:cNvPr id="11" name="TextShape 1">
            <a:extLst>
              <a:ext uri="{FF2B5EF4-FFF2-40B4-BE49-F238E27FC236}">
                <a16:creationId xmlns:a16="http://schemas.microsoft.com/office/drawing/2014/main" id="{4EF4A288-317E-4587-9F71-67E35E48018E}"/>
              </a:ext>
            </a:extLst>
          </p:cNvPr>
          <p:cNvSpPr txBox="1"/>
          <p:nvPr/>
        </p:nvSpPr>
        <p:spPr>
          <a:xfrm>
            <a:off x="838835" y="1"/>
            <a:ext cx="10513695" cy="1150724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de-DE" altLang="en-US" sz="2800" b="1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Metadata</a:t>
            </a:r>
            <a:r>
              <a:rPr lang="de-DE" altLang="en-US" sz="2800" b="1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 </a:t>
            </a:r>
            <a:r>
              <a:rPr lang="de-DE" altLang="en-US" sz="2800" b="1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table</a:t>
            </a:r>
            <a:endParaRPr lang="" altLang="en-US" sz="2800" b="1" strike="noStrike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12" name="CustomShape 8">
            <a:extLst>
              <a:ext uri="{FF2B5EF4-FFF2-40B4-BE49-F238E27FC236}">
                <a16:creationId xmlns:a16="http://schemas.microsoft.com/office/drawing/2014/main" id="{41C3BEE2-F530-4DA3-A096-DDC9D86471DC}"/>
              </a:ext>
            </a:extLst>
          </p:cNvPr>
          <p:cNvSpPr/>
          <p:nvPr/>
        </p:nvSpPr>
        <p:spPr>
          <a:xfrm>
            <a:off x="838834" y="1174125"/>
            <a:ext cx="10623250" cy="4621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400" b="1" strike="noStrike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Adjusting</a:t>
            </a:r>
            <a:r>
              <a:rPr lang="de-DE" sz="1400" b="1" strike="noStrike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b="1" strike="noStrike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the</a:t>
            </a:r>
            <a:r>
              <a:rPr lang="de-DE" sz="1400" b="1" strike="noStrike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b="1" strike="noStrike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metadata</a:t>
            </a:r>
            <a:r>
              <a:rPr lang="de-DE" sz="1400" b="1" strike="noStrike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b="1" strike="noStrike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table</a:t>
            </a:r>
            <a:endParaRPr lang="de-DE" sz="1400" b="1" strike="noStrike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latin typeface="Arial" panose="020B0604020202020204"/>
              <a:sym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Open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the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metadata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table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with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e.g. Excel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The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first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column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holds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the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sample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names</a:t>
            </a:r>
            <a:endParaRPr lang="de-DE" sz="1400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latin typeface="Arial" panose="020B0604020202020204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Never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change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the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names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of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the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samples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,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as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they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must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be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equivalent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to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the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respective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TaXon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table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file</a:t>
            </a:r>
            <a:endParaRPr lang="de-DE" sz="1400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latin typeface="Arial" panose="020B0604020202020204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You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can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re-arrange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the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order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of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the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samples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for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a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better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sorting</a:t>
            </a:r>
            <a:endParaRPr lang="de-DE" sz="1400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latin typeface="Arial" panose="020B0604020202020204"/>
              <a:sym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The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table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can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hold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as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columns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(=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metadata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),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as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the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user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defines</a:t>
            </a:r>
            <a:endParaRPr lang="de-DE" sz="1400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latin typeface="Arial" panose="020B0604020202020204"/>
              <a:sym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The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standard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information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is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collected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from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the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sample 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name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(„_“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as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separator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Now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rename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the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metadata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accordingly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and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delete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not-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required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columns</a:t>
            </a:r>
            <a:endParaRPr lang="de-DE" sz="1400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latin typeface="Arial" panose="020B0604020202020204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sz="1400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latin typeface="Arial" panose="020B0604020202020204"/>
              <a:sym typeface="+mn-ea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652B8E6A-74B5-43A6-9F58-C17471FF243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5728"/>
          <a:stretch/>
        </p:blipFill>
        <p:spPr>
          <a:xfrm>
            <a:off x="1499804" y="4081323"/>
            <a:ext cx="4826110" cy="1959477"/>
          </a:xfrm>
          <a:prstGeom prst="rect">
            <a:avLst/>
          </a:prstGeom>
        </p:spPr>
      </p:pic>
      <p:sp>
        <p:nvSpPr>
          <p:cNvPr id="14" name="Pfeil: nach unten 13">
            <a:extLst>
              <a:ext uri="{FF2B5EF4-FFF2-40B4-BE49-F238E27FC236}">
                <a16:creationId xmlns:a16="http://schemas.microsoft.com/office/drawing/2014/main" id="{B73C1ACD-5AC1-41E2-AF9B-E5A10B2C207E}"/>
              </a:ext>
            </a:extLst>
          </p:cNvPr>
          <p:cNvSpPr/>
          <p:nvPr/>
        </p:nvSpPr>
        <p:spPr>
          <a:xfrm rot="16200000">
            <a:off x="6753520" y="4936913"/>
            <a:ext cx="312821" cy="24829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CEC172E6-D4D4-4CB7-904E-38F427C650F3}"/>
              </a:ext>
            </a:extLst>
          </p:cNvPr>
          <p:cNvSpPr txBox="1"/>
          <p:nvPr/>
        </p:nvSpPr>
        <p:spPr>
          <a:xfrm>
            <a:off x="9839593" y="3426215"/>
            <a:ext cx="2058864" cy="307777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de-DE" sz="1400" dirty="0"/>
              <a:t>Name </a:t>
            </a:r>
            <a:r>
              <a:rPr lang="de-DE" sz="1400" dirty="0" err="1"/>
              <a:t>of</a:t>
            </a:r>
            <a:r>
              <a:rPr lang="de-DE" sz="1400" dirty="0"/>
              <a:t> </a:t>
            </a:r>
            <a:r>
              <a:rPr lang="de-DE" sz="1400" dirty="0" err="1"/>
              <a:t>the</a:t>
            </a:r>
            <a:r>
              <a:rPr lang="de-DE" sz="1400" dirty="0"/>
              <a:t> </a:t>
            </a:r>
            <a:r>
              <a:rPr lang="de-DE" sz="1400" dirty="0" err="1"/>
              <a:t>metadata</a:t>
            </a:r>
            <a:endParaRPr lang="de-DE" sz="1400" dirty="0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F7B6052C-826F-4811-AD9B-3B9864F27A33}"/>
              </a:ext>
            </a:extLst>
          </p:cNvPr>
          <p:cNvSpPr/>
          <p:nvPr/>
        </p:nvSpPr>
        <p:spPr>
          <a:xfrm>
            <a:off x="9272057" y="4059117"/>
            <a:ext cx="656436" cy="20002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F7A9873C-4C69-478F-A064-19714A64E05B}"/>
              </a:ext>
            </a:extLst>
          </p:cNvPr>
          <p:cNvCxnSpPr>
            <a:cxnSpLocks/>
            <a:stCxn id="15" idx="2"/>
            <a:endCxn id="16" idx="0"/>
          </p:cNvCxnSpPr>
          <p:nvPr/>
        </p:nvCxnSpPr>
        <p:spPr>
          <a:xfrm flipH="1">
            <a:off x="9600275" y="3733992"/>
            <a:ext cx="1268750" cy="325125"/>
          </a:xfrm>
          <a:prstGeom prst="line">
            <a:avLst/>
          </a:prstGeom>
          <a:ln w="12700">
            <a:solidFill>
              <a:srgbClr val="4171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E4928534-F9D6-42AD-B2F7-4C212CA06440}"/>
              </a:ext>
            </a:extLst>
          </p:cNvPr>
          <p:cNvGrpSpPr/>
          <p:nvPr/>
        </p:nvGrpSpPr>
        <p:grpSpPr>
          <a:xfrm>
            <a:off x="673365" y="6312420"/>
            <a:ext cx="3196960" cy="450110"/>
            <a:chOff x="673365" y="6312420"/>
            <a:chExt cx="3196960" cy="450110"/>
          </a:xfrm>
        </p:grpSpPr>
        <p:pic>
          <p:nvPicPr>
            <p:cNvPr id="19" name="Picture 1" descr="GeDNA(1)">
              <a:extLst>
                <a:ext uri="{FF2B5EF4-FFF2-40B4-BE49-F238E27FC236}">
                  <a16:creationId xmlns:a16="http://schemas.microsoft.com/office/drawing/2014/main" id="{4A8943BD-74CC-4275-A066-60FCD31CA00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08736" y="6385507"/>
              <a:ext cx="431418" cy="344343"/>
            </a:xfrm>
            <a:prstGeom prst="rect">
              <a:avLst/>
            </a:prstGeom>
          </p:spPr>
        </p:pic>
        <p:sp>
          <p:nvSpPr>
            <p:cNvPr id="21" name="Text Box 7">
              <a:extLst>
                <a:ext uri="{FF2B5EF4-FFF2-40B4-BE49-F238E27FC236}">
                  <a16:creationId xmlns:a16="http://schemas.microsoft.com/office/drawing/2014/main" id="{DBA27D05-55DD-4E71-B234-3028A5872FD3}"/>
                </a:ext>
              </a:extLst>
            </p:cNvPr>
            <p:cNvSpPr txBox="1"/>
            <p:nvPr/>
          </p:nvSpPr>
          <p:spPr>
            <a:xfrm>
              <a:off x="2097405" y="6385507"/>
              <a:ext cx="1772920" cy="306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en-US" sz="1400" dirty="0">
                  <a:solidFill>
                    <a:srgbClr val="365795"/>
                  </a:solidFill>
                </a:rPr>
                <a:t>Till-Hendrik </a:t>
              </a:r>
              <a:r>
                <a:rPr lang="en-US" altLang="en-US" sz="1400" dirty="0" err="1">
                  <a:solidFill>
                    <a:srgbClr val="365795"/>
                  </a:solidFill>
                </a:rPr>
                <a:t>Macher</a:t>
              </a:r>
              <a:endParaRPr lang="en-US" altLang="en-US" sz="1400" dirty="0">
                <a:solidFill>
                  <a:srgbClr val="365795"/>
                </a:solidFill>
              </a:endParaRPr>
            </a:p>
          </p:txBody>
        </p:sp>
        <p:pic>
          <p:nvPicPr>
            <p:cNvPr id="22" name="Grafik 21" descr="Ein Bild, das Fenster enthält.&#10;&#10;Automatisch generierte Beschreibung">
              <a:extLst>
                <a:ext uri="{FF2B5EF4-FFF2-40B4-BE49-F238E27FC236}">
                  <a16:creationId xmlns:a16="http://schemas.microsoft.com/office/drawing/2014/main" id="{80B57CFA-D66C-4730-952F-537ABDA616C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73365" y="6312420"/>
              <a:ext cx="450110" cy="4501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32447243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Line 2"/>
          <p:cNvSpPr/>
          <p:nvPr/>
        </p:nvSpPr>
        <p:spPr>
          <a:xfrm flipH="1">
            <a:off x="0" y="6186600"/>
            <a:ext cx="12191760" cy="360"/>
          </a:xfrm>
          <a:prstGeom prst="line">
            <a:avLst/>
          </a:prstGeom>
          <a:ln w="25560">
            <a:solidFill>
              <a:srgbClr val="52AF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2" name="Line 3"/>
          <p:cNvSpPr/>
          <p:nvPr/>
        </p:nvSpPr>
        <p:spPr>
          <a:xfrm flipH="1">
            <a:off x="0" y="6210360"/>
            <a:ext cx="12191760" cy="360"/>
          </a:xfrm>
          <a:prstGeom prst="line">
            <a:avLst/>
          </a:prstGeom>
          <a:ln w="25560">
            <a:solidFill>
              <a:srgbClr val="4D5B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0" name="TextShape 9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r">
              <a:lnSpc>
                <a:spcPct val="100000"/>
              </a:lnSpc>
            </a:pPr>
            <a:fld id="{11E198E3-514A-4108-AF09-2FB0BC732807}" type="slidenum">
              <a:rPr lang="en-US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27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 panose="02020603050405020304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971DF014-A350-4245-B670-E1EB3184E2A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80118" y="1053545"/>
            <a:ext cx="4935516" cy="4750909"/>
          </a:xfrm>
          <a:prstGeom prst="rect">
            <a:avLst/>
          </a:prstGeom>
        </p:spPr>
      </p:pic>
      <p:sp>
        <p:nvSpPr>
          <p:cNvPr id="11" name="TextShape 1">
            <a:extLst>
              <a:ext uri="{FF2B5EF4-FFF2-40B4-BE49-F238E27FC236}">
                <a16:creationId xmlns:a16="http://schemas.microsoft.com/office/drawing/2014/main" id="{DD98C224-6208-4C6E-9BD7-F06F01BCDEF9}"/>
              </a:ext>
            </a:extLst>
          </p:cNvPr>
          <p:cNvSpPr txBox="1"/>
          <p:nvPr/>
        </p:nvSpPr>
        <p:spPr>
          <a:xfrm>
            <a:off x="838835" y="1"/>
            <a:ext cx="10513695" cy="1150724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de-DE" altLang="en-US" sz="2800" b="1" strike="noStrike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Site </a:t>
            </a:r>
            <a:r>
              <a:rPr lang="de-DE" altLang="en-US" sz="2800" b="1" strike="noStrike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occupancy</a:t>
            </a:r>
            <a:endParaRPr lang="" altLang="en-US" sz="2800" b="1" strike="noStrike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10" name="CustomShape 8">
            <a:extLst>
              <a:ext uri="{FF2B5EF4-FFF2-40B4-BE49-F238E27FC236}">
                <a16:creationId xmlns:a16="http://schemas.microsoft.com/office/drawing/2014/main" id="{9D371059-2F9C-4168-BE2C-208B776D7B1D}"/>
              </a:ext>
            </a:extLst>
          </p:cNvPr>
          <p:cNvSpPr/>
          <p:nvPr/>
        </p:nvSpPr>
        <p:spPr>
          <a:xfrm>
            <a:off x="838835" y="1174125"/>
            <a:ext cx="5361440" cy="462780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Load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the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latest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TaXon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table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(</a:t>
            </a:r>
            <a:r>
              <a:rPr lang="de-DE" sz="1400" i="1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TTT_cons_derep</a:t>
            </a:r>
            <a:r>
              <a:rPr lang="de-DE" sz="1400" i="1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_ arthropods_no_NC.xlsx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Remember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: This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TaXon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table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now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has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an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according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metadata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table</a:t>
            </a:r>
            <a:endParaRPr lang="de-DE" sz="1400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sym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sz="1400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sym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A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new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window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will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pop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up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and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ask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for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additional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information</a:t>
            </a:r>
            <a:endParaRPr lang="de-DE" sz="1400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In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this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case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we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choose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the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„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Location_ID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“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as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metadata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and „Order“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as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taxonomic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level</a:t>
            </a:r>
            <a:endParaRPr lang="de-DE" sz="1400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sz="1400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sym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The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site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occupancy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will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be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calculated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and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the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last (!)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plot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will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be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shown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and all (!)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plots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will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be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saved</a:t>
            </a:r>
            <a:endParaRPr lang="de-DE" sz="1400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sz="1400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sz="1400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sym typeface="+mn-ea"/>
            </a:endParaRPr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5C9B1A50-82B3-48DE-995A-96AE71CE8E82}"/>
              </a:ext>
            </a:extLst>
          </p:cNvPr>
          <p:cNvSpPr/>
          <p:nvPr/>
        </p:nvSpPr>
        <p:spPr>
          <a:xfrm>
            <a:off x="7991623" y="4099627"/>
            <a:ext cx="373171" cy="20002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186755C-DB72-4F23-871E-1F74F3E017C3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10925" y="4360799"/>
            <a:ext cx="2703999" cy="1692008"/>
          </a:xfrm>
          <a:prstGeom prst="rect">
            <a:avLst/>
          </a:prstGeom>
        </p:spPr>
      </p:pic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E0E08AB3-AF09-456F-B6D4-D97DB9B57127}"/>
              </a:ext>
            </a:extLst>
          </p:cNvPr>
          <p:cNvGrpSpPr/>
          <p:nvPr/>
        </p:nvGrpSpPr>
        <p:grpSpPr>
          <a:xfrm>
            <a:off x="673365" y="6312420"/>
            <a:ext cx="3196960" cy="450110"/>
            <a:chOff x="673365" y="6312420"/>
            <a:chExt cx="3196960" cy="450110"/>
          </a:xfrm>
        </p:grpSpPr>
        <p:pic>
          <p:nvPicPr>
            <p:cNvPr id="14" name="Picture 1" descr="GeDNA(1)">
              <a:extLst>
                <a:ext uri="{FF2B5EF4-FFF2-40B4-BE49-F238E27FC236}">
                  <a16:creationId xmlns:a16="http://schemas.microsoft.com/office/drawing/2014/main" id="{C232EE0E-C5ED-423D-A64B-0E6F47297AC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08736" y="6385507"/>
              <a:ext cx="431418" cy="344343"/>
            </a:xfrm>
            <a:prstGeom prst="rect">
              <a:avLst/>
            </a:prstGeom>
          </p:spPr>
        </p:pic>
        <p:sp>
          <p:nvSpPr>
            <p:cNvPr id="15" name="Text Box 7">
              <a:extLst>
                <a:ext uri="{FF2B5EF4-FFF2-40B4-BE49-F238E27FC236}">
                  <a16:creationId xmlns:a16="http://schemas.microsoft.com/office/drawing/2014/main" id="{3B2FB722-311C-429A-9CFC-9DF804DB696B}"/>
                </a:ext>
              </a:extLst>
            </p:cNvPr>
            <p:cNvSpPr txBox="1"/>
            <p:nvPr/>
          </p:nvSpPr>
          <p:spPr>
            <a:xfrm>
              <a:off x="2097405" y="6385507"/>
              <a:ext cx="1772920" cy="306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en-US" sz="1400" dirty="0">
                  <a:solidFill>
                    <a:srgbClr val="365795"/>
                  </a:solidFill>
                </a:rPr>
                <a:t>Till-Hendrik </a:t>
              </a:r>
              <a:r>
                <a:rPr lang="en-US" altLang="en-US" sz="1400" dirty="0" err="1">
                  <a:solidFill>
                    <a:srgbClr val="365795"/>
                  </a:solidFill>
                </a:rPr>
                <a:t>Macher</a:t>
              </a:r>
              <a:endParaRPr lang="en-US" altLang="en-US" sz="1400" dirty="0">
                <a:solidFill>
                  <a:srgbClr val="365795"/>
                </a:solidFill>
              </a:endParaRPr>
            </a:p>
          </p:txBody>
        </p:sp>
        <p:pic>
          <p:nvPicPr>
            <p:cNvPr id="16" name="Grafik 15" descr="Ein Bild, das Fenster enthält.&#10;&#10;Automatisch generierte Beschreibung">
              <a:extLst>
                <a:ext uri="{FF2B5EF4-FFF2-40B4-BE49-F238E27FC236}">
                  <a16:creationId xmlns:a16="http://schemas.microsoft.com/office/drawing/2014/main" id="{FD03FDF2-BE82-41C9-95C3-F53676CFD0B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73365" y="6312420"/>
              <a:ext cx="450110" cy="4501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83251761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Line 2"/>
          <p:cNvSpPr/>
          <p:nvPr/>
        </p:nvSpPr>
        <p:spPr>
          <a:xfrm flipH="1">
            <a:off x="0" y="6186600"/>
            <a:ext cx="12191760" cy="360"/>
          </a:xfrm>
          <a:prstGeom prst="line">
            <a:avLst/>
          </a:prstGeom>
          <a:ln w="25560">
            <a:solidFill>
              <a:srgbClr val="52AF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2" name="Line 3"/>
          <p:cNvSpPr/>
          <p:nvPr/>
        </p:nvSpPr>
        <p:spPr>
          <a:xfrm flipH="1">
            <a:off x="0" y="6210360"/>
            <a:ext cx="12191760" cy="360"/>
          </a:xfrm>
          <a:prstGeom prst="line">
            <a:avLst/>
          </a:prstGeom>
          <a:ln w="25560">
            <a:solidFill>
              <a:srgbClr val="4D5B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0" name="TextShape 9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r">
              <a:lnSpc>
                <a:spcPct val="100000"/>
              </a:lnSpc>
            </a:pPr>
            <a:fld id="{11E198E3-514A-4108-AF09-2FB0BC732807}" type="slidenum">
              <a:rPr lang="en-US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28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 panose="02020603050405020304"/>
            </a:endParaRPr>
          </a:p>
        </p:txBody>
      </p:sp>
      <p:sp>
        <p:nvSpPr>
          <p:cNvPr id="11" name="TextShape 1">
            <a:extLst>
              <a:ext uri="{FF2B5EF4-FFF2-40B4-BE49-F238E27FC236}">
                <a16:creationId xmlns:a16="http://schemas.microsoft.com/office/drawing/2014/main" id="{DD98C224-6208-4C6E-9BD7-F06F01BCDEF9}"/>
              </a:ext>
            </a:extLst>
          </p:cNvPr>
          <p:cNvSpPr txBox="1"/>
          <p:nvPr/>
        </p:nvSpPr>
        <p:spPr>
          <a:xfrm>
            <a:off x="838835" y="1"/>
            <a:ext cx="10513695" cy="1150724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de-DE" altLang="en-US" sz="2800" b="1" strike="noStrike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Site </a:t>
            </a:r>
            <a:r>
              <a:rPr lang="de-DE" altLang="en-US" sz="2800" b="1" strike="noStrike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occupancy</a:t>
            </a:r>
            <a:endParaRPr lang="" altLang="en-US" sz="2800" b="1" strike="noStrike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10" name="CustomShape 8">
            <a:extLst>
              <a:ext uri="{FF2B5EF4-FFF2-40B4-BE49-F238E27FC236}">
                <a16:creationId xmlns:a16="http://schemas.microsoft.com/office/drawing/2014/main" id="{9D371059-2F9C-4168-BE2C-208B776D7B1D}"/>
              </a:ext>
            </a:extLst>
          </p:cNvPr>
          <p:cNvSpPr/>
          <p:nvPr/>
        </p:nvSpPr>
        <p:spPr>
          <a:xfrm>
            <a:off x="838835" y="1174125"/>
            <a:ext cx="5361440" cy="273176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Each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metadata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(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here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: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sampling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site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) was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saved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as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an individual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plot</a:t>
            </a:r>
            <a:endParaRPr lang="de-DE" sz="1400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sym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sz="1400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sym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The x-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axis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shows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the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occupancy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, ranging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from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0 (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present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in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none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of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the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samples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)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to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1 (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present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in all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of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the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samples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sz="1400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sym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Note: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despite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its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name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,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this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tool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is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not limited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to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calculate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the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occupancy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of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a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sampling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site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, but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rather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the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taxon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occupancy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of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any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given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metadata</a:t>
            </a:r>
            <a:endParaRPr lang="de-DE" sz="1400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sz="1400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sz="1400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sz="1400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sym typeface="+mn-ea"/>
            </a:endParaRPr>
          </a:p>
        </p:txBody>
      </p: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51F87CC0-8304-4C61-A973-9BBDAAE4E708}"/>
              </a:ext>
            </a:extLst>
          </p:cNvPr>
          <p:cNvGrpSpPr/>
          <p:nvPr/>
        </p:nvGrpSpPr>
        <p:grpSpPr>
          <a:xfrm>
            <a:off x="3696318" y="4679396"/>
            <a:ext cx="1076198" cy="857730"/>
            <a:chOff x="6094993" y="2941245"/>
            <a:chExt cx="1076198" cy="857730"/>
          </a:xfrm>
        </p:grpSpPr>
        <p:sp>
          <p:nvSpPr>
            <p:cNvPr id="22" name="Rechteck 21">
              <a:extLst>
                <a:ext uri="{FF2B5EF4-FFF2-40B4-BE49-F238E27FC236}">
                  <a16:creationId xmlns:a16="http://schemas.microsoft.com/office/drawing/2014/main" id="{6CB49320-E37B-47D2-B73F-A1B672C83087}"/>
                </a:ext>
              </a:extLst>
            </p:cNvPr>
            <p:cNvSpPr/>
            <p:nvPr/>
          </p:nvSpPr>
          <p:spPr>
            <a:xfrm>
              <a:off x="6094993" y="2941245"/>
              <a:ext cx="1076198" cy="857730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3" name="Grafik 12">
              <a:extLst>
                <a:ext uri="{FF2B5EF4-FFF2-40B4-BE49-F238E27FC236}">
                  <a16:creationId xmlns:a16="http://schemas.microsoft.com/office/drawing/2014/main" id="{C1C19EC7-9940-4CFF-A46B-2D5A508381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335936" y="3084667"/>
              <a:ext cx="594312" cy="583995"/>
            </a:xfrm>
            <a:prstGeom prst="rect">
              <a:avLst/>
            </a:prstGeom>
          </p:spPr>
        </p:pic>
      </p:grpSp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07B32D81-7603-4D71-B9A4-9BD9B58379BB}"/>
              </a:ext>
            </a:extLst>
          </p:cNvPr>
          <p:cNvGrpSpPr/>
          <p:nvPr/>
        </p:nvGrpSpPr>
        <p:grpSpPr>
          <a:xfrm>
            <a:off x="6411352" y="4679396"/>
            <a:ext cx="1076198" cy="857730"/>
            <a:chOff x="1542542" y="2630299"/>
            <a:chExt cx="1076198" cy="857730"/>
          </a:xfrm>
        </p:grpSpPr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70C0EB51-3AF2-4E4D-8705-028EE50B8625}"/>
                </a:ext>
              </a:extLst>
            </p:cNvPr>
            <p:cNvSpPr/>
            <p:nvPr/>
          </p:nvSpPr>
          <p:spPr>
            <a:xfrm>
              <a:off x="1542542" y="2630299"/>
              <a:ext cx="1076198" cy="857730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6" name="Grafik 15">
              <a:extLst>
                <a:ext uri="{FF2B5EF4-FFF2-40B4-BE49-F238E27FC236}">
                  <a16:creationId xmlns:a16="http://schemas.microsoft.com/office/drawing/2014/main" id="{FFEA77DC-D380-4171-9D8D-DEB078C7BE3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632842" y="2767166"/>
              <a:ext cx="895598" cy="583996"/>
            </a:xfrm>
            <a:prstGeom prst="rect">
              <a:avLst/>
            </a:prstGeom>
          </p:spPr>
        </p:pic>
      </p:grpSp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FBF496A8-C5BE-49E8-98C0-3D3FEBF2601E}"/>
              </a:ext>
            </a:extLst>
          </p:cNvPr>
          <p:cNvGrpSpPr/>
          <p:nvPr/>
        </p:nvGrpSpPr>
        <p:grpSpPr>
          <a:xfrm>
            <a:off x="5053835" y="4679396"/>
            <a:ext cx="1076198" cy="857730"/>
            <a:chOff x="3915513" y="2957287"/>
            <a:chExt cx="1076198" cy="857730"/>
          </a:xfrm>
        </p:grpSpPr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3B72C8D3-EC3E-443E-81FB-A35A4DB660B8}"/>
                </a:ext>
              </a:extLst>
            </p:cNvPr>
            <p:cNvSpPr/>
            <p:nvPr/>
          </p:nvSpPr>
          <p:spPr>
            <a:xfrm>
              <a:off x="3915513" y="2957287"/>
              <a:ext cx="1076198" cy="857730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4" name="Grafik 13">
              <a:extLst>
                <a:ext uri="{FF2B5EF4-FFF2-40B4-BE49-F238E27FC236}">
                  <a16:creationId xmlns:a16="http://schemas.microsoft.com/office/drawing/2014/main" id="{F14A0377-FEE9-4B66-A8DB-E64065195AB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110024" y="3094154"/>
              <a:ext cx="656221" cy="583996"/>
            </a:xfrm>
            <a:prstGeom prst="rect">
              <a:avLst/>
            </a:prstGeom>
          </p:spPr>
        </p:pic>
      </p:grpSp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EFB7F732-D8F9-48A2-A342-AE2A11727535}"/>
              </a:ext>
            </a:extLst>
          </p:cNvPr>
          <p:cNvGrpSpPr/>
          <p:nvPr/>
        </p:nvGrpSpPr>
        <p:grpSpPr>
          <a:xfrm>
            <a:off x="2389973" y="4666011"/>
            <a:ext cx="1076198" cy="857730"/>
            <a:chOff x="3091054" y="4743573"/>
            <a:chExt cx="1076198" cy="857730"/>
          </a:xfrm>
        </p:grpSpPr>
        <p:sp>
          <p:nvSpPr>
            <p:cNvPr id="21" name="Rechteck 20">
              <a:extLst>
                <a:ext uri="{FF2B5EF4-FFF2-40B4-BE49-F238E27FC236}">
                  <a16:creationId xmlns:a16="http://schemas.microsoft.com/office/drawing/2014/main" id="{8CCFFAD4-984B-4B33-9435-07E8DC7A0C3C}"/>
                </a:ext>
              </a:extLst>
            </p:cNvPr>
            <p:cNvSpPr/>
            <p:nvPr/>
          </p:nvSpPr>
          <p:spPr>
            <a:xfrm>
              <a:off x="3091054" y="4743573"/>
              <a:ext cx="1076198" cy="857730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C558167C-8739-41C5-90C6-84DE9A5295F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321201" y="4876800"/>
              <a:ext cx="594312" cy="583995"/>
            </a:xfrm>
            <a:prstGeom prst="rect">
              <a:avLst/>
            </a:prstGeom>
          </p:spPr>
        </p:pic>
      </p:grp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AD67FF48-588F-46B6-9C22-F8B2FD918BD4}"/>
              </a:ext>
            </a:extLst>
          </p:cNvPr>
          <p:cNvGrpSpPr/>
          <p:nvPr/>
        </p:nvGrpSpPr>
        <p:grpSpPr>
          <a:xfrm>
            <a:off x="1081087" y="4663098"/>
            <a:ext cx="1076198" cy="857730"/>
            <a:chOff x="5818682" y="4603065"/>
            <a:chExt cx="1076198" cy="857730"/>
          </a:xfrm>
        </p:grpSpPr>
        <p:sp>
          <p:nvSpPr>
            <p:cNvPr id="20" name="Rechteck 19">
              <a:extLst>
                <a:ext uri="{FF2B5EF4-FFF2-40B4-BE49-F238E27FC236}">
                  <a16:creationId xmlns:a16="http://schemas.microsoft.com/office/drawing/2014/main" id="{090793D6-AE99-47FE-86A7-47DCA26D14E1}"/>
                </a:ext>
              </a:extLst>
            </p:cNvPr>
            <p:cNvSpPr/>
            <p:nvPr/>
          </p:nvSpPr>
          <p:spPr>
            <a:xfrm>
              <a:off x="5818682" y="4603065"/>
              <a:ext cx="1076198" cy="857730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6" name="Grafik 5">
              <a:extLst>
                <a:ext uri="{FF2B5EF4-FFF2-40B4-BE49-F238E27FC236}">
                  <a16:creationId xmlns:a16="http://schemas.microsoft.com/office/drawing/2014/main" id="{C0115D7D-DC5D-4A78-B416-C040F846595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051370" y="4743573"/>
              <a:ext cx="610822" cy="583995"/>
            </a:xfrm>
            <a:prstGeom prst="rect">
              <a:avLst/>
            </a:prstGeom>
          </p:spPr>
        </p:pic>
      </p:grpSp>
      <p:pic>
        <p:nvPicPr>
          <p:cNvPr id="31" name="Grafik 30">
            <a:extLst>
              <a:ext uri="{FF2B5EF4-FFF2-40B4-BE49-F238E27FC236}">
                <a16:creationId xmlns:a16="http://schemas.microsoft.com/office/drawing/2014/main" id="{D89C3F97-E1E4-4303-9DAD-11003534C878}"/>
              </a:ext>
            </a:extLst>
          </p:cNvPr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653605" y="493654"/>
            <a:ext cx="2765982" cy="1499777"/>
          </a:xfrm>
          <a:prstGeom prst="rect">
            <a:avLst/>
          </a:prstGeom>
        </p:spPr>
      </p:pic>
      <p:pic>
        <p:nvPicPr>
          <p:cNvPr id="64" name="Grafik 63">
            <a:extLst>
              <a:ext uri="{FF2B5EF4-FFF2-40B4-BE49-F238E27FC236}">
                <a16:creationId xmlns:a16="http://schemas.microsoft.com/office/drawing/2014/main" id="{562641EC-036D-4F66-9B82-8B418B8D445F}"/>
              </a:ext>
            </a:extLst>
          </p:cNvPr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653605" y="2130298"/>
            <a:ext cx="2765982" cy="1499777"/>
          </a:xfrm>
          <a:prstGeom prst="rect">
            <a:avLst/>
          </a:prstGeom>
        </p:spPr>
      </p:pic>
      <p:pic>
        <p:nvPicPr>
          <p:cNvPr id="65" name="Grafik 64">
            <a:extLst>
              <a:ext uri="{FF2B5EF4-FFF2-40B4-BE49-F238E27FC236}">
                <a16:creationId xmlns:a16="http://schemas.microsoft.com/office/drawing/2014/main" id="{82ECA450-82F2-4CB0-93F0-44024171E116}"/>
              </a:ext>
            </a:extLst>
          </p:cNvPr>
          <p:cNvPicPr>
            <a:picLocks noChangeAspect="1"/>
          </p:cNvPicPr>
          <p:nvPr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9252981" y="493654"/>
            <a:ext cx="2765982" cy="1499777"/>
          </a:xfrm>
          <a:prstGeom prst="rect">
            <a:avLst/>
          </a:prstGeom>
        </p:spPr>
      </p:pic>
      <p:pic>
        <p:nvPicPr>
          <p:cNvPr id="66" name="Grafik 65">
            <a:extLst>
              <a:ext uri="{FF2B5EF4-FFF2-40B4-BE49-F238E27FC236}">
                <a16:creationId xmlns:a16="http://schemas.microsoft.com/office/drawing/2014/main" id="{E6B28FEE-AB1C-49C6-8F8A-3BDA02951000}"/>
              </a:ext>
            </a:extLst>
          </p:cNvPr>
          <p:cNvPicPr>
            <a:picLocks noChangeAspect="1"/>
          </p:cNvPicPr>
          <p:nvPr/>
        </p:nvPicPr>
        <p:blipFill>
          <a:blip r:embed="rId19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9252981" y="2130756"/>
            <a:ext cx="2765982" cy="1499777"/>
          </a:xfrm>
          <a:prstGeom prst="rect">
            <a:avLst/>
          </a:prstGeom>
        </p:spPr>
      </p:pic>
      <p:pic>
        <p:nvPicPr>
          <p:cNvPr id="67" name="Grafik 66">
            <a:extLst>
              <a:ext uri="{FF2B5EF4-FFF2-40B4-BE49-F238E27FC236}">
                <a16:creationId xmlns:a16="http://schemas.microsoft.com/office/drawing/2014/main" id="{542EA5EE-002D-40A4-A16F-AB814DAA75CD}"/>
              </a:ext>
            </a:extLst>
          </p:cNvPr>
          <p:cNvPicPr>
            <a:picLocks noChangeAspect="1"/>
          </p:cNvPicPr>
          <p:nvPr/>
        </p:nvPicPr>
        <p:blipFill>
          <a:blip r:embed="rId21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9252981" y="3766942"/>
            <a:ext cx="2765982" cy="1499777"/>
          </a:xfrm>
          <a:prstGeom prst="rect">
            <a:avLst/>
          </a:prstGeom>
        </p:spPr>
      </p:pic>
      <p:sp>
        <p:nvSpPr>
          <p:cNvPr id="40" name="Pfeil: nach unten 39">
            <a:extLst>
              <a:ext uri="{FF2B5EF4-FFF2-40B4-BE49-F238E27FC236}">
                <a16:creationId xmlns:a16="http://schemas.microsoft.com/office/drawing/2014/main" id="{18790347-D955-43C5-A50E-805F5D45B4FB}"/>
              </a:ext>
            </a:extLst>
          </p:cNvPr>
          <p:cNvSpPr/>
          <p:nvPr/>
        </p:nvSpPr>
        <p:spPr>
          <a:xfrm rot="13726830">
            <a:off x="7820958" y="4225894"/>
            <a:ext cx="312821" cy="24829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36" name="Gruppieren 35">
            <a:extLst>
              <a:ext uri="{FF2B5EF4-FFF2-40B4-BE49-F238E27FC236}">
                <a16:creationId xmlns:a16="http://schemas.microsoft.com/office/drawing/2014/main" id="{55398CC2-5190-4D67-B997-2C99CD72E077}"/>
              </a:ext>
            </a:extLst>
          </p:cNvPr>
          <p:cNvGrpSpPr/>
          <p:nvPr/>
        </p:nvGrpSpPr>
        <p:grpSpPr>
          <a:xfrm>
            <a:off x="673365" y="6312420"/>
            <a:ext cx="3196960" cy="450110"/>
            <a:chOff x="673365" y="6312420"/>
            <a:chExt cx="3196960" cy="450110"/>
          </a:xfrm>
        </p:grpSpPr>
        <p:pic>
          <p:nvPicPr>
            <p:cNvPr id="37" name="Picture 1" descr="GeDNA(1)">
              <a:extLst>
                <a:ext uri="{FF2B5EF4-FFF2-40B4-BE49-F238E27FC236}">
                  <a16:creationId xmlns:a16="http://schemas.microsoft.com/office/drawing/2014/main" id="{B38E328E-F23C-484A-B409-7A231ED317BA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08736" y="6385507"/>
              <a:ext cx="431418" cy="344343"/>
            </a:xfrm>
            <a:prstGeom prst="rect">
              <a:avLst/>
            </a:prstGeom>
          </p:spPr>
        </p:pic>
        <p:sp>
          <p:nvSpPr>
            <p:cNvPr id="38" name="Text Box 7">
              <a:extLst>
                <a:ext uri="{FF2B5EF4-FFF2-40B4-BE49-F238E27FC236}">
                  <a16:creationId xmlns:a16="http://schemas.microsoft.com/office/drawing/2014/main" id="{C410CD21-A4E6-4139-B1CA-4523A453D4CB}"/>
                </a:ext>
              </a:extLst>
            </p:cNvPr>
            <p:cNvSpPr txBox="1"/>
            <p:nvPr/>
          </p:nvSpPr>
          <p:spPr>
            <a:xfrm>
              <a:off x="2097405" y="6385507"/>
              <a:ext cx="1772920" cy="306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en-US" sz="1400" dirty="0">
                  <a:solidFill>
                    <a:srgbClr val="365795"/>
                  </a:solidFill>
                </a:rPr>
                <a:t>Till-Hendrik </a:t>
              </a:r>
              <a:r>
                <a:rPr lang="en-US" altLang="en-US" sz="1400" dirty="0" err="1">
                  <a:solidFill>
                    <a:srgbClr val="365795"/>
                  </a:solidFill>
                </a:rPr>
                <a:t>Macher</a:t>
              </a:r>
              <a:endParaRPr lang="en-US" altLang="en-US" sz="1400" dirty="0">
                <a:solidFill>
                  <a:srgbClr val="365795"/>
                </a:solidFill>
              </a:endParaRPr>
            </a:p>
          </p:txBody>
        </p:sp>
        <p:pic>
          <p:nvPicPr>
            <p:cNvPr id="39" name="Grafik 38" descr="Ein Bild, das Fenster enthält.&#10;&#10;Automatisch generierte Beschreibung">
              <a:extLst>
                <a:ext uri="{FF2B5EF4-FFF2-40B4-BE49-F238E27FC236}">
                  <a16:creationId xmlns:a16="http://schemas.microsoft.com/office/drawing/2014/main" id="{E507E0CC-92A9-419B-A37D-AB74331B35CB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73365" y="6312420"/>
              <a:ext cx="450110" cy="4501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79125535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Line 2"/>
          <p:cNvSpPr/>
          <p:nvPr/>
        </p:nvSpPr>
        <p:spPr>
          <a:xfrm flipH="1">
            <a:off x="0" y="6186600"/>
            <a:ext cx="12191760" cy="360"/>
          </a:xfrm>
          <a:prstGeom prst="line">
            <a:avLst/>
          </a:prstGeom>
          <a:ln w="25560">
            <a:solidFill>
              <a:srgbClr val="52AF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2" name="Line 3"/>
          <p:cNvSpPr/>
          <p:nvPr/>
        </p:nvSpPr>
        <p:spPr>
          <a:xfrm flipH="1">
            <a:off x="0" y="6210360"/>
            <a:ext cx="12191760" cy="360"/>
          </a:xfrm>
          <a:prstGeom prst="line">
            <a:avLst/>
          </a:prstGeom>
          <a:ln w="25560">
            <a:solidFill>
              <a:srgbClr val="4D5B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0" name="TextShape 9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r">
              <a:lnSpc>
                <a:spcPct val="100000"/>
              </a:lnSpc>
            </a:pPr>
            <a:fld id="{11E198E3-514A-4108-AF09-2FB0BC732807}" type="slidenum">
              <a:rPr lang="en-US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29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 panose="02020603050405020304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971DF014-A350-4245-B670-E1EB3184E2A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80118" y="1053545"/>
            <a:ext cx="4935516" cy="4750909"/>
          </a:xfrm>
          <a:prstGeom prst="rect">
            <a:avLst/>
          </a:prstGeom>
        </p:spPr>
      </p:pic>
      <p:sp>
        <p:nvSpPr>
          <p:cNvPr id="11" name="TextShape 1">
            <a:extLst>
              <a:ext uri="{FF2B5EF4-FFF2-40B4-BE49-F238E27FC236}">
                <a16:creationId xmlns:a16="http://schemas.microsoft.com/office/drawing/2014/main" id="{DD98C224-6208-4C6E-9BD7-F06F01BCDEF9}"/>
              </a:ext>
            </a:extLst>
          </p:cNvPr>
          <p:cNvSpPr txBox="1"/>
          <p:nvPr/>
        </p:nvSpPr>
        <p:spPr>
          <a:xfrm>
            <a:off x="838835" y="1"/>
            <a:ext cx="10513695" cy="1150724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de-DE" altLang="en-US" sz="2800" b="1" strike="noStrike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Krona</a:t>
            </a:r>
            <a:r>
              <a:rPr lang="de-DE" altLang="en-US" sz="2800" b="1" strike="noStrike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 </a:t>
            </a:r>
            <a:r>
              <a:rPr lang="de-DE" altLang="en-US" sz="2800" b="1" strike="noStrike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charts</a:t>
            </a:r>
            <a:endParaRPr lang="" altLang="en-US" sz="2800" b="1" strike="noStrike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10" name="CustomShape 8">
            <a:extLst>
              <a:ext uri="{FF2B5EF4-FFF2-40B4-BE49-F238E27FC236}">
                <a16:creationId xmlns:a16="http://schemas.microsoft.com/office/drawing/2014/main" id="{1A21082C-41C9-435E-9988-73D316740C94}"/>
              </a:ext>
            </a:extLst>
          </p:cNvPr>
          <p:cNvSpPr/>
          <p:nvPr/>
        </p:nvSpPr>
        <p:spPr>
          <a:xfrm>
            <a:off x="838834" y="1174125"/>
            <a:ext cx="4873049" cy="462780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Note: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Krona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tools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is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currently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not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available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for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Windows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Load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the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latest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TaXon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table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(</a:t>
            </a:r>
            <a:r>
              <a:rPr lang="de-DE" sz="1400" i="1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TTT_cons_derep</a:t>
            </a:r>
            <a:r>
              <a:rPr lang="de-DE" sz="1400" i="1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_ arthropods_no_NC.xlsx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Click on Run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The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newly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created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Krona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chart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will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be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saved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as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html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file</a:t>
            </a:r>
            <a:endParaRPr lang="de-DE" sz="1400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sym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The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illustrated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proportions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are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relative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read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abundances</a:t>
            </a:r>
            <a:endParaRPr lang="de-DE" sz="1400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sym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Open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the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file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with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any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Browser (e.g. Chrome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or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Firefox)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This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interactive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chart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allows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the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user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to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zoom in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to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specific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taxonomic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level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sz="1400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sz="1400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sz="1400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sym typeface="+mn-ea"/>
            </a:endParaRPr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E514E17C-0AD5-435B-8C9E-07E7B34F0B84}"/>
              </a:ext>
            </a:extLst>
          </p:cNvPr>
          <p:cNvSpPr/>
          <p:nvPr/>
        </p:nvSpPr>
        <p:spPr>
          <a:xfrm>
            <a:off x="7994798" y="4775902"/>
            <a:ext cx="373171" cy="20002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EAD59E2E-9AF5-460E-A154-709CBF8E48A0}"/>
              </a:ext>
            </a:extLst>
          </p:cNvPr>
          <p:cNvGrpSpPr/>
          <p:nvPr/>
        </p:nvGrpSpPr>
        <p:grpSpPr>
          <a:xfrm>
            <a:off x="673365" y="6312420"/>
            <a:ext cx="3196960" cy="450110"/>
            <a:chOff x="673365" y="6312420"/>
            <a:chExt cx="3196960" cy="450110"/>
          </a:xfrm>
        </p:grpSpPr>
        <p:pic>
          <p:nvPicPr>
            <p:cNvPr id="14" name="Picture 1" descr="GeDNA(1)">
              <a:extLst>
                <a:ext uri="{FF2B5EF4-FFF2-40B4-BE49-F238E27FC236}">
                  <a16:creationId xmlns:a16="http://schemas.microsoft.com/office/drawing/2014/main" id="{308323A8-7738-4DDF-8819-793C2B616C6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08736" y="6385507"/>
              <a:ext cx="431418" cy="344343"/>
            </a:xfrm>
            <a:prstGeom prst="rect">
              <a:avLst/>
            </a:prstGeom>
          </p:spPr>
        </p:pic>
        <p:sp>
          <p:nvSpPr>
            <p:cNvPr id="15" name="Text Box 7">
              <a:extLst>
                <a:ext uri="{FF2B5EF4-FFF2-40B4-BE49-F238E27FC236}">
                  <a16:creationId xmlns:a16="http://schemas.microsoft.com/office/drawing/2014/main" id="{4F334895-A277-4546-9DBD-B487580F1589}"/>
                </a:ext>
              </a:extLst>
            </p:cNvPr>
            <p:cNvSpPr txBox="1"/>
            <p:nvPr/>
          </p:nvSpPr>
          <p:spPr>
            <a:xfrm>
              <a:off x="2097405" y="6385507"/>
              <a:ext cx="1772920" cy="306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en-US" sz="1400" dirty="0">
                  <a:solidFill>
                    <a:srgbClr val="365795"/>
                  </a:solidFill>
                </a:rPr>
                <a:t>Till-Hendrik </a:t>
              </a:r>
              <a:r>
                <a:rPr lang="en-US" altLang="en-US" sz="1400" dirty="0" err="1">
                  <a:solidFill>
                    <a:srgbClr val="365795"/>
                  </a:solidFill>
                </a:rPr>
                <a:t>Macher</a:t>
              </a:r>
              <a:endParaRPr lang="en-US" altLang="en-US" sz="1400" dirty="0">
                <a:solidFill>
                  <a:srgbClr val="365795"/>
                </a:solidFill>
              </a:endParaRPr>
            </a:p>
          </p:txBody>
        </p:sp>
        <p:pic>
          <p:nvPicPr>
            <p:cNvPr id="16" name="Grafik 15" descr="Ein Bild, das Fenster enthält.&#10;&#10;Automatisch generierte Beschreibung">
              <a:extLst>
                <a:ext uri="{FF2B5EF4-FFF2-40B4-BE49-F238E27FC236}">
                  <a16:creationId xmlns:a16="http://schemas.microsoft.com/office/drawing/2014/main" id="{ABE0CB99-0EE6-47D7-B079-1E4498B95B3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73365" y="6312420"/>
              <a:ext cx="450110" cy="4501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01136098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Line 2"/>
          <p:cNvSpPr/>
          <p:nvPr/>
        </p:nvSpPr>
        <p:spPr>
          <a:xfrm flipH="1">
            <a:off x="0" y="6186600"/>
            <a:ext cx="12191760" cy="360"/>
          </a:xfrm>
          <a:prstGeom prst="line">
            <a:avLst/>
          </a:prstGeom>
          <a:ln w="25560">
            <a:solidFill>
              <a:srgbClr val="52AF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2" name="Line 3"/>
          <p:cNvSpPr/>
          <p:nvPr/>
        </p:nvSpPr>
        <p:spPr>
          <a:xfrm flipH="1">
            <a:off x="0" y="6210360"/>
            <a:ext cx="12191760" cy="360"/>
          </a:xfrm>
          <a:prstGeom prst="line">
            <a:avLst/>
          </a:prstGeom>
          <a:ln w="25560">
            <a:solidFill>
              <a:srgbClr val="4D5B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0" name="TextShape 9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r">
              <a:lnSpc>
                <a:spcPct val="100000"/>
              </a:lnSpc>
            </a:pPr>
            <a:fld id="{11E198E3-514A-4108-AF09-2FB0BC732807}" type="slidenum">
              <a:rPr lang="en-US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3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 panose="02020603050405020304"/>
            </a:endParaRPr>
          </a:p>
        </p:txBody>
      </p:sp>
      <p:sp>
        <p:nvSpPr>
          <p:cNvPr id="17" name="TextShape 1">
            <a:extLst>
              <a:ext uri="{FF2B5EF4-FFF2-40B4-BE49-F238E27FC236}">
                <a16:creationId xmlns:a16="http://schemas.microsoft.com/office/drawing/2014/main" id="{82157EC9-86B1-4523-9A45-423446F71392}"/>
              </a:ext>
            </a:extLst>
          </p:cNvPr>
          <p:cNvSpPr txBox="1"/>
          <p:nvPr/>
        </p:nvSpPr>
        <p:spPr>
          <a:xfrm>
            <a:off x="838835" y="1"/>
            <a:ext cx="10513695" cy="1150724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de-DE" altLang="en-US" sz="2800" b="1" strike="noStrike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Getting</a:t>
            </a:r>
            <a:r>
              <a:rPr lang="de-DE" altLang="en-US" sz="2800" b="1" strike="noStrike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 </a:t>
            </a:r>
            <a:r>
              <a:rPr lang="de-DE" altLang="en-US" sz="2800" b="1" strike="noStrike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started</a:t>
            </a:r>
            <a:r>
              <a:rPr lang="de-DE" altLang="en-US" sz="2800" b="1" strike="noStrike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 </a:t>
            </a:r>
            <a:r>
              <a:rPr lang="de-DE" altLang="en-US" sz="2800" b="1" strike="noStrike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with</a:t>
            </a:r>
            <a:r>
              <a:rPr lang="de-DE" altLang="en-US" sz="2800" b="1" strike="noStrike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 TTT</a:t>
            </a:r>
            <a:endParaRPr lang="" altLang="en-US" sz="2800" b="1" strike="noStrike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37" name="CustomShape 8">
            <a:extLst>
              <a:ext uri="{FF2B5EF4-FFF2-40B4-BE49-F238E27FC236}">
                <a16:creationId xmlns:a16="http://schemas.microsoft.com/office/drawing/2014/main" id="{721E2B3D-9727-482D-B547-6D2D04E33E8A}"/>
              </a:ext>
            </a:extLst>
          </p:cNvPr>
          <p:cNvSpPr/>
          <p:nvPr/>
        </p:nvSpPr>
        <p:spPr>
          <a:xfrm>
            <a:off x="838835" y="1150725"/>
            <a:ext cx="4767881" cy="4874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80604020202020204" pitchFamily="34" charset="0"/>
              <a:buNone/>
            </a:pPr>
            <a:r>
              <a:rPr lang="de-DE" sz="1400" b="1" strike="noStrike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Download </a:t>
            </a:r>
            <a:r>
              <a:rPr lang="de-DE" sz="1400" b="1" strike="noStrike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TaXonTableTools</a:t>
            </a:r>
            <a:r>
              <a:rPr lang="" sz="1400" strike="noStrike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: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80604020202020204" pitchFamily="34" charset="0"/>
              <a:buChar char="•"/>
            </a:pPr>
            <a:r>
              <a:rPr lang="de-DE" sz="1400" dirty="0">
                <a:hlinkClick r:id="rId3"/>
              </a:rPr>
              <a:t>https://github.com/thm93/TaxonTableTools</a:t>
            </a:r>
            <a:endParaRPr lang="de-DE" sz="1400" dirty="0"/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80604020202020204" pitchFamily="34" charset="0"/>
              <a:buChar char="•"/>
            </a:pPr>
            <a:endParaRPr lang="de-DE" sz="1400" dirty="0"/>
          </a:p>
          <a:p>
            <a:pPr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80604020202020204" pitchFamily="34" charset="0"/>
              <a:buNone/>
            </a:pPr>
            <a:r>
              <a:rPr lang="de-DE" sz="1400" b="1" strike="noStrike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Installation </a:t>
            </a:r>
            <a:r>
              <a:rPr lang="de-DE" sz="1400" b="1" strike="noStrike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short</a:t>
            </a:r>
            <a:r>
              <a:rPr lang="de-DE" sz="1400" b="1" strike="noStrike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b="1" strike="noStrike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guide</a:t>
            </a:r>
            <a:r>
              <a:rPr lang="de-DE" sz="1400" b="1" strike="noStrike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(</a:t>
            </a:r>
            <a:r>
              <a:rPr lang="de-DE" sz="1400" b="1" strike="noStrike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see</a:t>
            </a:r>
            <a:r>
              <a:rPr lang="de-DE" sz="1400" b="1" strike="noStrike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b="1" strike="noStrike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manual</a:t>
            </a:r>
            <a:r>
              <a:rPr lang="de-DE" sz="1400" b="1" strike="noStrike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b="1" strike="noStrike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for</a:t>
            </a:r>
            <a:r>
              <a:rPr lang="de-DE" sz="1400" b="1" strike="noStrike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b="1" strike="noStrike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more</a:t>
            </a:r>
            <a:r>
              <a:rPr lang="de-DE" sz="1400" b="1" strike="noStrike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b="1" strike="noStrike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details</a:t>
            </a:r>
            <a:r>
              <a:rPr lang="de-DE" sz="1400" b="1" strike="noStrike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)</a:t>
            </a:r>
            <a:r>
              <a:rPr lang="" sz="1400" b="1" strike="noStrike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altLang="en-US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Unzip</a:t>
            </a:r>
            <a:r>
              <a:rPr lang="de-DE" altLang="en-US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TaXonTableTools_versionX.X.zip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altLang="en-US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Open a </a:t>
            </a:r>
            <a:r>
              <a:rPr lang="de-DE" altLang="en-US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console</a:t>
            </a:r>
            <a:endParaRPr lang="de-DE" altLang="en-US" sz="1400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latin typeface="Arial" panose="020B0604020202020204"/>
              <a:sym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altLang="en-US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Change </a:t>
            </a:r>
            <a:r>
              <a:rPr lang="de-DE" altLang="en-US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to</a:t>
            </a:r>
            <a:r>
              <a:rPr lang="de-DE" altLang="en-US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altLang="en-US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the</a:t>
            </a:r>
            <a:r>
              <a:rPr lang="de-DE" altLang="en-US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TTT </a:t>
            </a:r>
            <a:r>
              <a:rPr lang="de-DE" altLang="en-US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folder</a:t>
            </a:r>
            <a:r>
              <a:rPr lang="de-DE" altLang="en-US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altLang="en-US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unzipped</a:t>
            </a:r>
            <a:r>
              <a:rPr lang="de-DE" altLang="en-US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altLang="en-US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previously</a:t>
            </a:r>
            <a:endParaRPr lang="de-DE" altLang="en-US" sz="1400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latin typeface="Arial" panose="020B0604020202020204"/>
              <a:sym typeface="+mn-ea"/>
            </a:endParaRPr>
          </a:p>
          <a:p>
            <a:pPr lvl="1">
              <a:lnSpc>
                <a:spcPct val="150000"/>
              </a:lnSpc>
            </a:pPr>
            <a:r>
              <a:rPr lang="de-DE" altLang="en-US" sz="1400" i="1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$ cd </a:t>
            </a:r>
            <a:r>
              <a:rPr lang="de-DE" altLang="en-US" sz="1400" i="1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TaXonTableTools_versionX.X</a:t>
            </a:r>
            <a:endParaRPr lang="de-DE" altLang="en-US" sz="1400" i="1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latin typeface="Arial" panose="020B0604020202020204"/>
              <a:sym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altLang="en-US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Install</a:t>
            </a:r>
            <a:r>
              <a:rPr lang="de-DE" altLang="en-US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altLang="en-US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dependencies</a:t>
            </a:r>
            <a:endParaRPr lang="de-DE" altLang="en-US" sz="1400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latin typeface="Arial" panose="020B0604020202020204"/>
              <a:sym typeface="+mn-ea"/>
            </a:endParaRPr>
          </a:p>
          <a:p>
            <a:pPr lvl="1">
              <a:lnSpc>
                <a:spcPct val="150000"/>
              </a:lnSpc>
            </a:pPr>
            <a:r>
              <a:rPr lang="de-DE" altLang="en-US" sz="1400" i="1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$ python3.6 –m </a:t>
            </a:r>
            <a:r>
              <a:rPr lang="de-DE" altLang="en-US" sz="1400" i="1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pip</a:t>
            </a:r>
            <a:r>
              <a:rPr lang="de-DE" altLang="en-US" sz="1400" i="1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altLang="en-US" sz="1400" i="1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install</a:t>
            </a:r>
            <a:r>
              <a:rPr lang="de-DE" altLang="en-US" sz="1400" i="1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-r </a:t>
            </a:r>
            <a:r>
              <a:rPr lang="de-DE" altLang="en-US" sz="1400" i="1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basic.deps</a:t>
            </a:r>
            <a:r>
              <a:rPr lang="de-DE" altLang="en-US" sz="1400" i="1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</a:p>
          <a:p>
            <a:pPr lvl="1">
              <a:lnSpc>
                <a:spcPct val="150000"/>
              </a:lnSpc>
            </a:pPr>
            <a:r>
              <a:rPr lang="de-DE" altLang="en-US" sz="1400" i="1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$ python3.6 –m </a:t>
            </a:r>
            <a:r>
              <a:rPr lang="de-DE" altLang="en-US" sz="1400" i="1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pip</a:t>
            </a:r>
            <a:r>
              <a:rPr lang="de-DE" altLang="en-US" sz="1400" i="1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altLang="en-US" sz="1400" i="1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install</a:t>
            </a:r>
            <a:r>
              <a:rPr lang="de-DE" altLang="en-US" sz="1400" i="1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–r </a:t>
            </a:r>
            <a:r>
              <a:rPr lang="de-DE" altLang="en-US" sz="1400" i="1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addons.deps</a:t>
            </a:r>
            <a:endParaRPr lang="de-DE" altLang="en-US" sz="1400" i="1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latin typeface="Arial" panose="020B0604020202020204"/>
              <a:sym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altLang="en-US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Start TTT</a:t>
            </a:r>
          </a:p>
          <a:p>
            <a:pPr lvl="1">
              <a:lnSpc>
                <a:spcPct val="150000"/>
              </a:lnSpc>
            </a:pPr>
            <a:r>
              <a:rPr lang="de-DE" altLang="en-US" sz="1400" i="1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$ python3.6 TaXonTableTools.py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80604020202020204" pitchFamily="34" charset="0"/>
              <a:buChar char="•"/>
            </a:pPr>
            <a:endParaRPr lang="" altLang="en-US" sz="1400" strike="noStrike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latin typeface="Arial" panose="020B0604020202020204"/>
              <a:sym typeface="+mn-ea"/>
            </a:endParaRPr>
          </a:p>
        </p:txBody>
      </p:sp>
      <p:grpSp>
        <p:nvGrpSpPr>
          <p:cNvPr id="41" name="Gruppieren 40">
            <a:extLst>
              <a:ext uri="{FF2B5EF4-FFF2-40B4-BE49-F238E27FC236}">
                <a16:creationId xmlns:a16="http://schemas.microsoft.com/office/drawing/2014/main" id="{496C819F-9EFD-428C-8FA3-3BE76328CE7B}"/>
              </a:ext>
            </a:extLst>
          </p:cNvPr>
          <p:cNvGrpSpPr/>
          <p:nvPr/>
        </p:nvGrpSpPr>
        <p:grpSpPr>
          <a:xfrm>
            <a:off x="6165337" y="2985446"/>
            <a:ext cx="5727106" cy="1224360"/>
            <a:chOff x="5746927" y="1368411"/>
            <a:chExt cx="5727106" cy="1224360"/>
          </a:xfrm>
        </p:grpSpPr>
        <p:sp>
          <p:nvSpPr>
            <p:cNvPr id="43" name="Rechteck 42">
              <a:extLst>
                <a:ext uri="{FF2B5EF4-FFF2-40B4-BE49-F238E27FC236}">
                  <a16:creationId xmlns:a16="http://schemas.microsoft.com/office/drawing/2014/main" id="{0359DC08-DB7B-420C-BDC7-83486763751D}"/>
                </a:ext>
              </a:extLst>
            </p:cNvPr>
            <p:cNvSpPr/>
            <p:nvPr/>
          </p:nvSpPr>
          <p:spPr>
            <a:xfrm>
              <a:off x="5746927" y="1368411"/>
              <a:ext cx="5727106" cy="1224360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44" name="Grafik 43">
              <a:extLst>
                <a:ext uri="{FF2B5EF4-FFF2-40B4-BE49-F238E27FC236}">
                  <a16:creationId xmlns:a16="http://schemas.microsoft.com/office/drawing/2014/main" id="{B4272CD0-5068-4F89-B408-7FD491EA9D1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911516" y="1622162"/>
              <a:ext cx="5441014" cy="811337"/>
            </a:xfrm>
            <a:prstGeom prst="rect">
              <a:avLst/>
            </a:prstGeom>
          </p:spPr>
        </p:pic>
      </p:grpSp>
      <p:pic>
        <p:nvPicPr>
          <p:cNvPr id="45" name="Grafik 44" descr="Ein Bild, das Fenster enthält.&#10;&#10;Automatisch generierte Beschreibung">
            <a:extLst>
              <a:ext uri="{FF2B5EF4-FFF2-40B4-BE49-F238E27FC236}">
                <a16:creationId xmlns:a16="http://schemas.microsoft.com/office/drawing/2014/main" id="{7CB0EA62-B429-4760-9BC0-7C1AEA346FC3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48448" y="1768551"/>
            <a:ext cx="1143995" cy="1143995"/>
          </a:xfrm>
          <a:prstGeom prst="rect">
            <a:avLst/>
          </a:prstGeom>
        </p:spPr>
      </p:pic>
      <p:grpSp>
        <p:nvGrpSpPr>
          <p:cNvPr id="52" name="Gruppieren 51">
            <a:extLst>
              <a:ext uri="{FF2B5EF4-FFF2-40B4-BE49-F238E27FC236}">
                <a16:creationId xmlns:a16="http://schemas.microsoft.com/office/drawing/2014/main" id="{42EBF106-44B2-495E-A245-623EF2784439}"/>
              </a:ext>
            </a:extLst>
          </p:cNvPr>
          <p:cNvGrpSpPr/>
          <p:nvPr/>
        </p:nvGrpSpPr>
        <p:grpSpPr>
          <a:xfrm>
            <a:off x="673365" y="6312420"/>
            <a:ext cx="3196960" cy="450110"/>
            <a:chOff x="673365" y="6312420"/>
            <a:chExt cx="3196960" cy="450110"/>
          </a:xfrm>
        </p:grpSpPr>
        <p:pic>
          <p:nvPicPr>
            <p:cNvPr id="53" name="Picture 1" descr="GeDNA(1)">
              <a:extLst>
                <a:ext uri="{FF2B5EF4-FFF2-40B4-BE49-F238E27FC236}">
                  <a16:creationId xmlns:a16="http://schemas.microsoft.com/office/drawing/2014/main" id="{1F4414EF-1F53-426F-BF61-2EB2744AFB7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08736" y="6385507"/>
              <a:ext cx="431418" cy="344343"/>
            </a:xfrm>
            <a:prstGeom prst="rect">
              <a:avLst/>
            </a:prstGeom>
          </p:spPr>
        </p:pic>
        <p:sp>
          <p:nvSpPr>
            <p:cNvPr id="54" name="Text Box 7">
              <a:extLst>
                <a:ext uri="{FF2B5EF4-FFF2-40B4-BE49-F238E27FC236}">
                  <a16:creationId xmlns:a16="http://schemas.microsoft.com/office/drawing/2014/main" id="{48C3CE5F-7C46-43EE-AA7A-F805B99C860E}"/>
                </a:ext>
              </a:extLst>
            </p:cNvPr>
            <p:cNvSpPr txBox="1"/>
            <p:nvPr/>
          </p:nvSpPr>
          <p:spPr>
            <a:xfrm>
              <a:off x="2097405" y="6385507"/>
              <a:ext cx="1772920" cy="306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en-US" sz="1400" dirty="0">
                  <a:solidFill>
                    <a:srgbClr val="365795"/>
                  </a:solidFill>
                </a:rPr>
                <a:t>Till-Hendrik </a:t>
              </a:r>
              <a:r>
                <a:rPr lang="en-US" altLang="en-US" sz="1400" dirty="0" err="1">
                  <a:solidFill>
                    <a:srgbClr val="365795"/>
                  </a:solidFill>
                </a:rPr>
                <a:t>Macher</a:t>
              </a:r>
              <a:endParaRPr lang="en-US" altLang="en-US" sz="1400" dirty="0">
                <a:solidFill>
                  <a:srgbClr val="365795"/>
                </a:solidFill>
              </a:endParaRPr>
            </a:p>
          </p:txBody>
        </p:sp>
        <p:pic>
          <p:nvPicPr>
            <p:cNvPr id="55" name="Grafik 54" descr="Ein Bild, das Fenster enthält.&#10;&#10;Automatisch generierte Beschreibung">
              <a:extLst>
                <a:ext uri="{FF2B5EF4-FFF2-40B4-BE49-F238E27FC236}">
                  <a16:creationId xmlns:a16="http://schemas.microsoft.com/office/drawing/2014/main" id="{2A3C55C2-CFFE-4AA3-9718-14B28902F70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73365" y="6312420"/>
              <a:ext cx="450110" cy="4501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02741727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1EE6E8FE-BC76-4AE3-A40E-FD172BD3ABA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3003" y="973167"/>
            <a:ext cx="9821144" cy="5164293"/>
          </a:xfrm>
          <a:prstGeom prst="rect">
            <a:avLst/>
          </a:prstGeom>
        </p:spPr>
      </p:pic>
      <p:sp>
        <p:nvSpPr>
          <p:cNvPr id="91" name="Line 2"/>
          <p:cNvSpPr/>
          <p:nvPr/>
        </p:nvSpPr>
        <p:spPr>
          <a:xfrm flipH="1">
            <a:off x="0" y="6186600"/>
            <a:ext cx="12191760" cy="360"/>
          </a:xfrm>
          <a:prstGeom prst="line">
            <a:avLst/>
          </a:prstGeom>
          <a:ln w="25560">
            <a:solidFill>
              <a:srgbClr val="52AF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2" name="Line 3"/>
          <p:cNvSpPr/>
          <p:nvPr/>
        </p:nvSpPr>
        <p:spPr>
          <a:xfrm flipH="1">
            <a:off x="0" y="6210360"/>
            <a:ext cx="12191760" cy="360"/>
          </a:xfrm>
          <a:prstGeom prst="line">
            <a:avLst/>
          </a:prstGeom>
          <a:ln w="25560">
            <a:solidFill>
              <a:srgbClr val="4D5B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0" name="TextShape 9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r">
              <a:lnSpc>
                <a:spcPct val="100000"/>
              </a:lnSpc>
            </a:pPr>
            <a:fld id="{11E198E3-514A-4108-AF09-2FB0BC732807}" type="slidenum">
              <a:rPr lang="en-US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30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 panose="02020603050405020304"/>
            </a:endParaRPr>
          </a:p>
        </p:txBody>
      </p:sp>
      <p:sp>
        <p:nvSpPr>
          <p:cNvPr id="11" name="TextShape 1">
            <a:extLst>
              <a:ext uri="{FF2B5EF4-FFF2-40B4-BE49-F238E27FC236}">
                <a16:creationId xmlns:a16="http://schemas.microsoft.com/office/drawing/2014/main" id="{DD98C224-6208-4C6E-9BD7-F06F01BCDEF9}"/>
              </a:ext>
            </a:extLst>
          </p:cNvPr>
          <p:cNvSpPr txBox="1"/>
          <p:nvPr/>
        </p:nvSpPr>
        <p:spPr>
          <a:xfrm>
            <a:off x="838835" y="1"/>
            <a:ext cx="10513695" cy="1150724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de-DE" altLang="en-US" sz="2800" b="1" strike="noStrike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Krona</a:t>
            </a:r>
            <a:r>
              <a:rPr lang="de-DE" altLang="en-US" sz="2800" b="1" strike="noStrike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 </a:t>
            </a:r>
            <a:r>
              <a:rPr lang="de-DE" altLang="en-US" sz="2800" b="1" strike="noStrike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charts</a:t>
            </a:r>
            <a:endParaRPr lang="" altLang="en-US" sz="2800" b="1" strike="noStrike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957E6F20-CDC5-490B-A82C-3DCFB03277F4}"/>
              </a:ext>
            </a:extLst>
          </p:cNvPr>
          <p:cNvSpPr txBox="1"/>
          <p:nvPr/>
        </p:nvSpPr>
        <p:spPr>
          <a:xfrm>
            <a:off x="750404" y="2507233"/>
            <a:ext cx="1414946" cy="52322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de-DE" sz="1400" dirty="0"/>
              <a:t>Save </a:t>
            </a:r>
            <a:r>
              <a:rPr lang="de-DE" sz="1400" dirty="0" err="1"/>
              <a:t>the</a:t>
            </a:r>
            <a:r>
              <a:rPr lang="de-DE" sz="1400" dirty="0"/>
              <a:t> </a:t>
            </a:r>
            <a:r>
              <a:rPr lang="de-DE" sz="1400" dirty="0" err="1"/>
              <a:t>Krona</a:t>
            </a:r>
            <a:r>
              <a:rPr lang="de-DE" sz="1400" dirty="0"/>
              <a:t> </a:t>
            </a:r>
            <a:r>
              <a:rPr lang="de-DE" sz="1400" dirty="0" err="1"/>
              <a:t>chart</a:t>
            </a:r>
            <a:r>
              <a:rPr lang="de-DE" sz="1400" dirty="0"/>
              <a:t> </a:t>
            </a:r>
            <a:r>
              <a:rPr lang="de-DE" sz="1400" dirty="0" err="1"/>
              <a:t>as</a:t>
            </a:r>
            <a:r>
              <a:rPr lang="de-DE" sz="1400" dirty="0"/>
              <a:t> </a:t>
            </a:r>
            <a:r>
              <a:rPr lang="de-DE" sz="1400" dirty="0" err="1"/>
              <a:t>svg</a:t>
            </a:r>
            <a:endParaRPr lang="de-DE" sz="1400" dirty="0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80AFE21D-2FDE-4EF1-8545-73B23602CF82}"/>
              </a:ext>
            </a:extLst>
          </p:cNvPr>
          <p:cNvSpPr/>
          <p:nvPr/>
        </p:nvSpPr>
        <p:spPr>
          <a:xfrm>
            <a:off x="814592" y="1638300"/>
            <a:ext cx="560183" cy="19146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64158C7-E9F9-49B2-BB68-C285C2590D1D}"/>
              </a:ext>
            </a:extLst>
          </p:cNvPr>
          <p:cNvCxnSpPr>
            <a:cxnSpLocks/>
            <a:stCxn id="12" idx="0"/>
            <a:endCxn id="13" idx="5"/>
          </p:cNvCxnSpPr>
          <p:nvPr/>
        </p:nvCxnSpPr>
        <p:spPr>
          <a:xfrm flipH="1" flipV="1">
            <a:off x="1292738" y="1801726"/>
            <a:ext cx="165139" cy="705507"/>
          </a:xfrm>
          <a:prstGeom prst="line">
            <a:avLst/>
          </a:prstGeom>
          <a:ln w="12700">
            <a:solidFill>
              <a:srgbClr val="4171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feld 21">
            <a:extLst>
              <a:ext uri="{FF2B5EF4-FFF2-40B4-BE49-F238E27FC236}">
                <a16:creationId xmlns:a16="http://schemas.microsoft.com/office/drawing/2014/main" id="{7AD45629-A09D-4CBE-B939-2E559B1D7BAD}"/>
              </a:ext>
            </a:extLst>
          </p:cNvPr>
          <p:cNvSpPr txBox="1"/>
          <p:nvPr/>
        </p:nvSpPr>
        <p:spPr>
          <a:xfrm>
            <a:off x="8763436" y="3470943"/>
            <a:ext cx="1840396" cy="307777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de-DE" sz="1400" dirty="0"/>
              <a:t>Interactive </a:t>
            </a:r>
            <a:r>
              <a:rPr lang="de-DE" sz="1400" dirty="0" err="1"/>
              <a:t>pie</a:t>
            </a:r>
            <a:r>
              <a:rPr lang="de-DE" sz="1400" dirty="0"/>
              <a:t> </a:t>
            </a:r>
            <a:r>
              <a:rPr lang="de-DE" sz="1400" dirty="0" err="1"/>
              <a:t>chart</a:t>
            </a:r>
            <a:endParaRPr lang="de-DE" sz="1400" dirty="0"/>
          </a:p>
        </p:txBody>
      </p: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73A418E1-DEA7-4E6B-AA81-3CBD288FA932}"/>
              </a:ext>
            </a:extLst>
          </p:cNvPr>
          <p:cNvCxnSpPr>
            <a:cxnSpLocks/>
            <a:stCxn id="22" idx="1"/>
          </p:cNvCxnSpPr>
          <p:nvPr/>
        </p:nvCxnSpPr>
        <p:spPr>
          <a:xfrm flipH="1">
            <a:off x="7218948" y="3624832"/>
            <a:ext cx="1544488" cy="107721"/>
          </a:xfrm>
          <a:prstGeom prst="line">
            <a:avLst/>
          </a:prstGeom>
          <a:ln w="12700">
            <a:solidFill>
              <a:srgbClr val="4171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EBCD72C0-6BE8-4E04-9DF0-D1C130E6E227}"/>
              </a:ext>
            </a:extLst>
          </p:cNvPr>
          <p:cNvGrpSpPr/>
          <p:nvPr/>
        </p:nvGrpSpPr>
        <p:grpSpPr>
          <a:xfrm>
            <a:off x="673365" y="6312420"/>
            <a:ext cx="3196960" cy="450110"/>
            <a:chOff x="673365" y="6312420"/>
            <a:chExt cx="3196960" cy="450110"/>
          </a:xfrm>
        </p:grpSpPr>
        <p:pic>
          <p:nvPicPr>
            <p:cNvPr id="16" name="Picture 1" descr="GeDNA(1)">
              <a:extLst>
                <a:ext uri="{FF2B5EF4-FFF2-40B4-BE49-F238E27FC236}">
                  <a16:creationId xmlns:a16="http://schemas.microsoft.com/office/drawing/2014/main" id="{CFA76DD8-2A36-4E6F-B1F7-B557E0F2981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08736" y="6385507"/>
              <a:ext cx="431418" cy="344343"/>
            </a:xfrm>
            <a:prstGeom prst="rect">
              <a:avLst/>
            </a:prstGeom>
          </p:spPr>
        </p:pic>
        <p:sp>
          <p:nvSpPr>
            <p:cNvPr id="17" name="Text Box 7">
              <a:extLst>
                <a:ext uri="{FF2B5EF4-FFF2-40B4-BE49-F238E27FC236}">
                  <a16:creationId xmlns:a16="http://schemas.microsoft.com/office/drawing/2014/main" id="{28E1D3D4-DD4E-4ACF-BD6F-708678843BF7}"/>
                </a:ext>
              </a:extLst>
            </p:cNvPr>
            <p:cNvSpPr txBox="1"/>
            <p:nvPr/>
          </p:nvSpPr>
          <p:spPr>
            <a:xfrm>
              <a:off x="2097405" y="6385507"/>
              <a:ext cx="1772920" cy="306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en-US" sz="1400" dirty="0">
                  <a:solidFill>
                    <a:srgbClr val="365795"/>
                  </a:solidFill>
                </a:rPr>
                <a:t>Till-Hendrik </a:t>
              </a:r>
              <a:r>
                <a:rPr lang="en-US" altLang="en-US" sz="1400" dirty="0" err="1">
                  <a:solidFill>
                    <a:srgbClr val="365795"/>
                  </a:solidFill>
                </a:rPr>
                <a:t>Macher</a:t>
              </a:r>
              <a:endParaRPr lang="en-US" altLang="en-US" sz="1400" dirty="0">
                <a:solidFill>
                  <a:srgbClr val="365795"/>
                </a:solidFill>
              </a:endParaRPr>
            </a:p>
          </p:txBody>
        </p:sp>
        <p:pic>
          <p:nvPicPr>
            <p:cNvPr id="18" name="Grafik 17" descr="Ein Bild, das Fenster enthält.&#10;&#10;Automatisch generierte Beschreibung">
              <a:extLst>
                <a:ext uri="{FF2B5EF4-FFF2-40B4-BE49-F238E27FC236}">
                  <a16:creationId xmlns:a16="http://schemas.microsoft.com/office/drawing/2014/main" id="{E6844FDF-77FE-4218-BA78-979EDE199E0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73365" y="6312420"/>
              <a:ext cx="450110" cy="4501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10031831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567FC237-53E8-4D00-8F6B-ED35045BA94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16372" y="1150725"/>
            <a:ext cx="4669250" cy="4556023"/>
          </a:xfrm>
          <a:prstGeom prst="rect">
            <a:avLst/>
          </a:prstGeom>
        </p:spPr>
      </p:pic>
      <p:sp>
        <p:nvSpPr>
          <p:cNvPr id="91" name="Line 2"/>
          <p:cNvSpPr/>
          <p:nvPr/>
        </p:nvSpPr>
        <p:spPr>
          <a:xfrm flipH="1">
            <a:off x="0" y="6186600"/>
            <a:ext cx="12191760" cy="360"/>
          </a:xfrm>
          <a:prstGeom prst="line">
            <a:avLst/>
          </a:prstGeom>
          <a:ln w="25560">
            <a:solidFill>
              <a:srgbClr val="52AF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2" name="Line 3"/>
          <p:cNvSpPr/>
          <p:nvPr/>
        </p:nvSpPr>
        <p:spPr>
          <a:xfrm flipH="1">
            <a:off x="0" y="6210360"/>
            <a:ext cx="12191760" cy="360"/>
          </a:xfrm>
          <a:prstGeom prst="line">
            <a:avLst/>
          </a:prstGeom>
          <a:ln w="25560">
            <a:solidFill>
              <a:srgbClr val="4D5B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0" name="TextShape 9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r">
              <a:lnSpc>
                <a:spcPct val="100000"/>
              </a:lnSpc>
            </a:pPr>
            <a:fld id="{11E198E3-514A-4108-AF09-2FB0BC732807}" type="slidenum">
              <a:rPr lang="en-US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31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 panose="02020603050405020304"/>
            </a:endParaRPr>
          </a:p>
        </p:txBody>
      </p:sp>
      <p:sp>
        <p:nvSpPr>
          <p:cNvPr id="11" name="TextShape 1">
            <a:extLst>
              <a:ext uri="{FF2B5EF4-FFF2-40B4-BE49-F238E27FC236}">
                <a16:creationId xmlns:a16="http://schemas.microsoft.com/office/drawing/2014/main" id="{5632F48A-5698-4172-BDDF-F662BBC5C421}"/>
              </a:ext>
            </a:extLst>
          </p:cNvPr>
          <p:cNvSpPr txBox="1"/>
          <p:nvPr/>
        </p:nvSpPr>
        <p:spPr>
          <a:xfrm>
            <a:off x="838835" y="1"/>
            <a:ext cx="10513695" cy="1150724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de-DE" altLang="en-US" sz="2800" b="1" strike="noStrike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Taxo</a:t>
            </a:r>
            <a:r>
              <a:rPr lang="de-DE" altLang="en-US" sz="2800" b="1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n </a:t>
            </a:r>
            <a:r>
              <a:rPr lang="de-DE" altLang="en-US" sz="2800" b="1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list</a:t>
            </a:r>
            <a:endParaRPr lang="" altLang="en-US" sz="2800" b="1" strike="noStrike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12" name="CustomShape 8">
            <a:extLst>
              <a:ext uri="{FF2B5EF4-FFF2-40B4-BE49-F238E27FC236}">
                <a16:creationId xmlns:a16="http://schemas.microsoft.com/office/drawing/2014/main" id="{BFD764B4-4F1C-4F12-A303-037CC5ABADCE}"/>
              </a:ext>
            </a:extLst>
          </p:cNvPr>
          <p:cNvSpPr/>
          <p:nvPr/>
        </p:nvSpPr>
        <p:spPr>
          <a:xfrm>
            <a:off x="838834" y="1174125"/>
            <a:ext cx="4873049" cy="462780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Load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the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latest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TaXon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table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(</a:t>
            </a:r>
            <a:r>
              <a:rPr lang="de-DE" sz="1400" i="1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TTT_cons_derep</a:t>
            </a:r>
            <a:r>
              <a:rPr lang="de-DE" sz="1400" i="1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_ arthropods_no_NC.xlsx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sz="1400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sym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Enter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the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name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of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the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output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file</a:t>
            </a:r>
            <a:endParaRPr lang="de-DE" sz="1400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sym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Choose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language</a:t>
            </a:r>
            <a:endParaRPr lang="de-DE" sz="1400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sym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Leave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the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GBIF link check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mark</a:t>
            </a:r>
            <a:endParaRPr lang="de-DE" sz="1400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This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requires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an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acitve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internet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connection</a:t>
            </a:r>
            <a:endParaRPr lang="de-DE" sz="1400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For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all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species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-level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identified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OTUs, a link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to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the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respective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GBIF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site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will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be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created</a:t>
            </a:r>
            <a:endParaRPr lang="de-DE" sz="1400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sym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Enter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the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additional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information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as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needed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(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can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also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be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left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blank)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Click on Run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sz="1400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sz="1400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sz="1400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sym typeface="+mn-ea"/>
            </a:endParaRPr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CF426694-A986-4432-8EC2-E52845AC118A}"/>
              </a:ext>
            </a:extLst>
          </p:cNvPr>
          <p:cNvSpPr/>
          <p:nvPr/>
        </p:nvSpPr>
        <p:spPr>
          <a:xfrm>
            <a:off x="7448551" y="4663191"/>
            <a:ext cx="285749" cy="20002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E8046F78-18D0-491E-A1F0-46A8255050A1}"/>
              </a:ext>
            </a:extLst>
          </p:cNvPr>
          <p:cNvGrpSpPr/>
          <p:nvPr/>
        </p:nvGrpSpPr>
        <p:grpSpPr>
          <a:xfrm>
            <a:off x="673365" y="6312420"/>
            <a:ext cx="3196960" cy="450110"/>
            <a:chOff x="673365" y="6312420"/>
            <a:chExt cx="3196960" cy="450110"/>
          </a:xfrm>
        </p:grpSpPr>
        <p:pic>
          <p:nvPicPr>
            <p:cNvPr id="15" name="Picture 1" descr="GeDNA(1)">
              <a:extLst>
                <a:ext uri="{FF2B5EF4-FFF2-40B4-BE49-F238E27FC236}">
                  <a16:creationId xmlns:a16="http://schemas.microsoft.com/office/drawing/2014/main" id="{EB5D5035-54BB-4704-8747-07CD317784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08736" y="6385507"/>
              <a:ext cx="431418" cy="344343"/>
            </a:xfrm>
            <a:prstGeom prst="rect">
              <a:avLst/>
            </a:prstGeom>
          </p:spPr>
        </p:pic>
        <p:sp>
          <p:nvSpPr>
            <p:cNvPr id="16" name="Text Box 7">
              <a:extLst>
                <a:ext uri="{FF2B5EF4-FFF2-40B4-BE49-F238E27FC236}">
                  <a16:creationId xmlns:a16="http://schemas.microsoft.com/office/drawing/2014/main" id="{D4C95C60-0B14-4700-8160-C2E1815F3878}"/>
                </a:ext>
              </a:extLst>
            </p:cNvPr>
            <p:cNvSpPr txBox="1"/>
            <p:nvPr/>
          </p:nvSpPr>
          <p:spPr>
            <a:xfrm>
              <a:off x="2097405" y="6385507"/>
              <a:ext cx="1772920" cy="306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en-US" sz="1400" dirty="0">
                  <a:solidFill>
                    <a:srgbClr val="365795"/>
                  </a:solidFill>
                </a:rPr>
                <a:t>Till-Hendrik </a:t>
              </a:r>
              <a:r>
                <a:rPr lang="en-US" altLang="en-US" sz="1400" dirty="0" err="1">
                  <a:solidFill>
                    <a:srgbClr val="365795"/>
                  </a:solidFill>
                </a:rPr>
                <a:t>Macher</a:t>
              </a:r>
              <a:endParaRPr lang="en-US" altLang="en-US" sz="1400" dirty="0">
                <a:solidFill>
                  <a:srgbClr val="365795"/>
                </a:solidFill>
              </a:endParaRPr>
            </a:p>
          </p:txBody>
        </p:sp>
        <p:pic>
          <p:nvPicPr>
            <p:cNvPr id="17" name="Grafik 16" descr="Ein Bild, das Fenster enthält.&#10;&#10;Automatisch generierte Beschreibung">
              <a:extLst>
                <a:ext uri="{FF2B5EF4-FFF2-40B4-BE49-F238E27FC236}">
                  <a16:creationId xmlns:a16="http://schemas.microsoft.com/office/drawing/2014/main" id="{38A14DB1-5D7A-4EE2-BA12-2B0E050A95F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73365" y="6312420"/>
              <a:ext cx="450110" cy="4501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46624275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Line 2"/>
          <p:cNvSpPr/>
          <p:nvPr/>
        </p:nvSpPr>
        <p:spPr>
          <a:xfrm flipH="1">
            <a:off x="0" y="6186600"/>
            <a:ext cx="12191760" cy="360"/>
          </a:xfrm>
          <a:prstGeom prst="line">
            <a:avLst/>
          </a:prstGeom>
          <a:ln w="25560">
            <a:solidFill>
              <a:srgbClr val="52AF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2" name="Line 3"/>
          <p:cNvSpPr/>
          <p:nvPr/>
        </p:nvSpPr>
        <p:spPr>
          <a:xfrm flipH="1">
            <a:off x="0" y="6210360"/>
            <a:ext cx="12191760" cy="360"/>
          </a:xfrm>
          <a:prstGeom prst="line">
            <a:avLst/>
          </a:prstGeom>
          <a:ln w="25560">
            <a:solidFill>
              <a:srgbClr val="4D5B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0" name="TextShape 9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r">
              <a:lnSpc>
                <a:spcPct val="100000"/>
              </a:lnSpc>
            </a:pPr>
            <a:fld id="{11E198E3-514A-4108-AF09-2FB0BC732807}" type="slidenum">
              <a:rPr lang="en-US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32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 panose="02020603050405020304"/>
            </a:endParaRPr>
          </a:p>
        </p:txBody>
      </p:sp>
      <p:sp>
        <p:nvSpPr>
          <p:cNvPr id="11" name="TextShape 1">
            <a:extLst>
              <a:ext uri="{FF2B5EF4-FFF2-40B4-BE49-F238E27FC236}">
                <a16:creationId xmlns:a16="http://schemas.microsoft.com/office/drawing/2014/main" id="{5632F48A-5698-4172-BDDF-F662BBC5C421}"/>
              </a:ext>
            </a:extLst>
          </p:cNvPr>
          <p:cNvSpPr txBox="1"/>
          <p:nvPr/>
        </p:nvSpPr>
        <p:spPr>
          <a:xfrm>
            <a:off x="838835" y="1"/>
            <a:ext cx="2161039" cy="1150724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de-DE" altLang="en-US" sz="2800" b="1" strike="noStrike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Taxo</a:t>
            </a:r>
            <a:r>
              <a:rPr lang="de-DE" altLang="en-US" sz="2800" b="1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n </a:t>
            </a:r>
            <a:r>
              <a:rPr lang="de-DE" altLang="en-US" sz="2800" b="1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list</a:t>
            </a:r>
            <a:endParaRPr lang="" altLang="en-US" sz="2800" b="1" strike="noStrike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553550D4-8F1A-443C-8547-E7894BC067A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835" y="1296355"/>
            <a:ext cx="5385502" cy="4172695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C825E794-E78F-440F-8392-60E93098BA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1099" y="2704861"/>
            <a:ext cx="5422052" cy="2696832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09023382-9A3A-454B-9B67-2F092EBB6912}"/>
              </a:ext>
            </a:extLst>
          </p:cNvPr>
          <p:cNvSpPr txBox="1"/>
          <p:nvPr/>
        </p:nvSpPr>
        <p:spPr>
          <a:xfrm>
            <a:off x="5143817" y="615514"/>
            <a:ext cx="2161039" cy="307777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de-DE" sz="1400" dirty="0"/>
              <a:t>Link </a:t>
            </a:r>
            <a:r>
              <a:rPr lang="de-DE" sz="1400" dirty="0" err="1"/>
              <a:t>to</a:t>
            </a:r>
            <a:r>
              <a:rPr lang="de-DE" sz="1400" dirty="0"/>
              <a:t> </a:t>
            </a:r>
            <a:r>
              <a:rPr lang="de-DE" sz="1400" dirty="0" err="1"/>
              <a:t>the</a:t>
            </a:r>
            <a:r>
              <a:rPr lang="de-DE" sz="1400" dirty="0"/>
              <a:t> </a:t>
            </a:r>
            <a:r>
              <a:rPr lang="de-DE" sz="1400" dirty="0" err="1"/>
              <a:t>gbif</a:t>
            </a:r>
            <a:r>
              <a:rPr lang="de-DE" sz="1400" dirty="0"/>
              <a:t> </a:t>
            </a:r>
            <a:r>
              <a:rPr lang="de-DE" sz="1400" dirty="0" err="1"/>
              <a:t>database</a:t>
            </a:r>
            <a:endParaRPr lang="de-DE" sz="1400" dirty="0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A03B4767-8C59-4AC5-96EF-4CF900244640}"/>
              </a:ext>
            </a:extLst>
          </p:cNvPr>
          <p:cNvSpPr/>
          <p:nvPr/>
        </p:nvSpPr>
        <p:spPr>
          <a:xfrm>
            <a:off x="5339167" y="1282066"/>
            <a:ext cx="344878" cy="13709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0D7A0E65-8656-4A09-9041-9188A7D0EC2C}"/>
              </a:ext>
            </a:extLst>
          </p:cNvPr>
          <p:cNvCxnSpPr>
            <a:cxnSpLocks/>
            <a:stCxn id="14" idx="2"/>
            <a:endCxn id="15" idx="0"/>
          </p:cNvCxnSpPr>
          <p:nvPr/>
        </p:nvCxnSpPr>
        <p:spPr>
          <a:xfrm flipH="1">
            <a:off x="5511606" y="923291"/>
            <a:ext cx="712731" cy="358775"/>
          </a:xfrm>
          <a:prstGeom prst="line">
            <a:avLst/>
          </a:prstGeom>
          <a:ln w="12700">
            <a:solidFill>
              <a:srgbClr val="4171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feld 30">
            <a:extLst>
              <a:ext uri="{FF2B5EF4-FFF2-40B4-BE49-F238E27FC236}">
                <a16:creationId xmlns:a16="http://schemas.microsoft.com/office/drawing/2014/main" id="{08D4F8E6-D1E9-4CEB-86B2-E84DBC6F8923}"/>
              </a:ext>
            </a:extLst>
          </p:cNvPr>
          <p:cNvSpPr txBox="1"/>
          <p:nvPr/>
        </p:nvSpPr>
        <p:spPr>
          <a:xfrm>
            <a:off x="1962150" y="5823593"/>
            <a:ext cx="2082800" cy="307777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sz="1400" dirty="0" err="1"/>
              <a:t>Taxonomic</a:t>
            </a:r>
            <a:r>
              <a:rPr lang="de-DE" sz="1400" dirty="0"/>
              <a:t> </a:t>
            </a:r>
            <a:r>
              <a:rPr lang="de-DE" sz="1400" dirty="0" err="1"/>
              <a:t>information</a:t>
            </a:r>
            <a:endParaRPr lang="de-DE" sz="1400" dirty="0"/>
          </a:p>
        </p:txBody>
      </p:sp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D46E04A5-AEF2-4BF3-A2C5-4872E24D0F2C}"/>
              </a:ext>
            </a:extLst>
          </p:cNvPr>
          <p:cNvCxnSpPr>
            <a:cxnSpLocks/>
            <a:endCxn id="31" idx="0"/>
          </p:cNvCxnSpPr>
          <p:nvPr/>
        </p:nvCxnSpPr>
        <p:spPr>
          <a:xfrm>
            <a:off x="2999875" y="5537200"/>
            <a:ext cx="3675" cy="286393"/>
          </a:xfrm>
          <a:prstGeom prst="line">
            <a:avLst/>
          </a:prstGeom>
          <a:ln w="12700">
            <a:solidFill>
              <a:srgbClr val="4171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r Verbinder 36">
            <a:extLst>
              <a:ext uri="{FF2B5EF4-FFF2-40B4-BE49-F238E27FC236}">
                <a16:creationId xmlns:a16="http://schemas.microsoft.com/office/drawing/2014/main" id="{6B7B9F41-E87A-4259-998D-E729B320614C}"/>
              </a:ext>
            </a:extLst>
          </p:cNvPr>
          <p:cNvCxnSpPr>
            <a:cxnSpLocks/>
          </p:cNvCxnSpPr>
          <p:nvPr/>
        </p:nvCxnSpPr>
        <p:spPr>
          <a:xfrm flipH="1">
            <a:off x="838836" y="5537200"/>
            <a:ext cx="3961764" cy="0"/>
          </a:xfrm>
          <a:prstGeom prst="line">
            <a:avLst/>
          </a:prstGeom>
          <a:ln w="12700">
            <a:solidFill>
              <a:srgbClr val="4171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feld 47">
            <a:extLst>
              <a:ext uri="{FF2B5EF4-FFF2-40B4-BE49-F238E27FC236}">
                <a16:creationId xmlns:a16="http://schemas.microsoft.com/office/drawing/2014/main" id="{6CA04723-00A8-45FE-95A0-50A67A5727E3}"/>
              </a:ext>
            </a:extLst>
          </p:cNvPr>
          <p:cNvSpPr txBox="1"/>
          <p:nvPr/>
        </p:nvSpPr>
        <p:spPr>
          <a:xfrm>
            <a:off x="7024784" y="5819582"/>
            <a:ext cx="2100762" cy="307777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de-DE" sz="1400" dirty="0"/>
              <a:t>Location </a:t>
            </a:r>
            <a:r>
              <a:rPr lang="de-DE" sz="1400" dirty="0" err="1"/>
              <a:t>of</a:t>
            </a:r>
            <a:r>
              <a:rPr lang="de-DE" sz="1400" dirty="0"/>
              <a:t> </a:t>
            </a:r>
            <a:r>
              <a:rPr lang="de-DE" sz="1400" dirty="0" err="1"/>
              <a:t>the</a:t>
            </a:r>
            <a:r>
              <a:rPr lang="de-DE" sz="1400" dirty="0"/>
              <a:t> </a:t>
            </a:r>
            <a:r>
              <a:rPr lang="de-DE" sz="1400" dirty="0" err="1"/>
              <a:t>taxon</a:t>
            </a:r>
            <a:r>
              <a:rPr lang="de-DE" sz="1400" dirty="0"/>
              <a:t> </a:t>
            </a:r>
            <a:r>
              <a:rPr lang="de-DE" sz="1400" dirty="0" err="1"/>
              <a:t>list</a:t>
            </a:r>
            <a:endParaRPr lang="de-DE" sz="1400" dirty="0"/>
          </a:p>
        </p:txBody>
      </p:sp>
      <p:sp>
        <p:nvSpPr>
          <p:cNvPr id="49" name="Ellipse 48">
            <a:extLst>
              <a:ext uri="{FF2B5EF4-FFF2-40B4-BE49-F238E27FC236}">
                <a16:creationId xmlns:a16="http://schemas.microsoft.com/office/drawing/2014/main" id="{E1F98E87-69C1-4AD9-A716-CDDE99124D16}"/>
              </a:ext>
            </a:extLst>
          </p:cNvPr>
          <p:cNvSpPr/>
          <p:nvPr/>
        </p:nvSpPr>
        <p:spPr>
          <a:xfrm>
            <a:off x="6436615" y="5066028"/>
            <a:ext cx="781050" cy="26764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50" name="Gerader Verbinder 49">
            <a:extLst>
              <a:ext uri="{FF2B5EF4-FFF2-40B4-BE49-F238E27FC236}">
                <a16:creationId xmlns:a16="http://schemas.microsoft.com/office/drawing/2014/main" id="{AB128FDA-0703-40BB-A60C-1BD46FFADFB9}"/>
              </a:ext>
            </a:extLst>
          </p:cNvPr>
          <p:cNvCxnSpPr>
            <a:cxnSpLocks/>
            <a:stCxn id="48" idx="0"/>
            <a:endCxn id="49" idx="5"/>
          </p:cNvCxnSpPr>
          <p:nvPr/>
        </p:nvCxnSpPr>
        <p:spPr>
          <a:xfrm flipH="1" flipV="1">
            <a:off x="7103283" y="5294475"/>
            <a:ext cx="971882" cy="525107"/>
          </a:xfrm>
          <a:prstGeom prst="line">
            <a:avLst/>
          </a:prstGeom>
          <a:ln w="12700">
            <a:solidFill>
              <a:srgbClr val="4171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3" name="Gruppieren 62">
            <a:extLst>
              <a:ext uri="{FF2B5EF4-FFF2-40B4-BE49-F238E27FC236}">
                <a16:creationId xmlns:a16="http://schemas.microsoft.com/office/drawing/2014/main" id="{73940021-8C14-49BC-9705-35863F1EDE93}"/>
              </a:ext>
            </a:extLst>
          </p:cNvPr>
          <p:cNvGrpSpPr/>
          <p:nvPr/>
        </p:nvGrpSpPr>
        <p:grpSpPr>
          <a:xfrm>
            <a:off x="10535192" y="3319861"/>
            <a:ext cx="1076198" cy="857730"/>
            <a:chOff x="7156710" y="1454678"/>
            <a:chExt cx="1076198" cy="857730"/>
          </a:xfrm>
        </p:grpSpPr>
        <p:sp>
          <p:nvSpPr>
            <p:cNvPr id="65" name="Rechteck 64">
              <a:extLst>
                <a:ext uri="{FF2B5EF4-FFF2-40B4-BE49-F238E27FC236}">
                  <a16:creationId xmlns:a16="http://schemas.microsoft.com/office/drawing/2014/main" id="{29450C99-A938-4ED6-8D5B-D0B4F5B8B19E}"/>
                </a:ext>
              </a:extLst>
            </p:cNvPr>
            <p:cNvSpPr/>
            <p:nvPr/>
          </p:nvSpPr>
          <p:spPr>
            <a:xfrm>
              <a:off x="7156710" y="1454678"/>
              <a:ext cx="1076198" cy="857730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59" name="Grafik 58">
              <a:extLst>
                <a:ext uri="{FF2B5EF4-FFF2-40B4-BE49-F238E27FC236}">
                  <a16:creationId xmlns:a16="http://schemas.microsoft.com/office/drawing/2014/main" id="{6AD6B98F-B2AC-4E93-A669-E143D8ED9E7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402356" y="1543086"/>
              <a:ext cx="588924" cy="683393"/>
            </a:xfrm>
            <a:prstGeom prst="rect">
              <a:avLst/>
            </a:prstGeom>
          </p:spPr>
        </p:pic>
      </p:grpSp>
      <p:grpSp>
        <p:nvGrpSpPr>
          <p:cNvPr id="62" name="Gruppieren 61">
            <a:extLst>
              <a:ext uri="{FF2B5EF4-FFF2-40B4-BE49-F238E27FC236}">
                <a16:creationId xmlns:a16="http://schemas.microsoft.com/office/drawing/2014/main" id="{C525307F-6DF1-41BE-86AF-2AB1AECD611D}"/>
              </a:ext>
            </a:extLst>
          </p:cNvPr>
          <p:cNvGrpSpPr/>
          <p:nvPr/>
        </p:nvGrpSpPr>
        <p:grpSpPr>
          <a:xfrm>
            <a:off x="6507957" y="1278232"/>
            <a:ext cx="1076198" cy="857730"/>
            <a:chOff x="8643654" y="1494736"/>
            <a:chExt cx="1076198" cy="857730"/>
          </a:xfrm>
        </p:grpSpPr>
        <p:sp>
          <p:nvSpPr>
            <p:cNvPr id="67" name="Rechteck 66">
              <a:extLst>
                <a:ext uri="{FF2B5EF4-FFF2-40B4-BE49-F238E27FC236}">
                  <a16:creationId xmlns:a16="http://schemas.microsoft.com/office/drawing/2014/main" id="{71E480BC-3172-4A50-857E-994282717885}"/>
                </a:ext>
              </a:extLst>
            </p:cNvPr>
            <p:cNvSpPr/>
            <p:nvPr/>
          </p:nvSpPr>
          <p:spPr>
            <a:xfrm>
              <a:off x="8643654" y="1494736"/>
              <a:ext cx="1076198" cy="857730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61" name="Grafik 60">
              <a:extLst>
                <a:ext uri="{FF2B5EF4-FFF2-40B4-BE49-F238E27FC236}">
                  <a16:creationId xmlns:a16="http://schemas.microsoft.com/office/drawing/2014/main" id="{25C93B8A-11CB-4732-AF1C-B182D6036CC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795260" y="1625782"/>
              <a:ext cx="700221" cy="652614"/>
            </a:xfrm>
            <a:prstGeom prst="rect">
              <a:avLst/>
            </a:prstGeom>
          </p:spPr>
        </p:pic>
      </p:grpSp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540B8F46-A706-4312-B16D-FFEF53C29655}"/>
              </a:ext>
            </a:extLst>
          </p:cNvPr>
          <p:cNvGrpSpPr/>
          <p:nvPr/>
        </p:nvGrpSpPr>
        <p:grpSpPr>
          <a:xfrm>
            <a:off x="673365" y="6312420"/>
            <a:ext cx="3196960" cy="450110"/>
            <a:chOff x="673365" y="6312420"/>
            <a:chExt cx="3196960" cy="450110"/>
          </a:xfrm>
        </p:grpSpPr>
        <p:pic>
          <p:nvPicPr>
            <p:cNvPr id="27" name="Picture 1" descr="GeDNA(1)">
              <a:extLst>
                <a:ext uri="{FF2B5EF4-FFF2-40B4-BE49-F238E27FC236}">
                  <a16:creationId xmlns:a16="http://schemas.microsoft.com/office/drawing/2014/main" id="{3E0E8B6D-2FEA-446E-8EFE-A1B9238D891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08736" y="6385507"/>
              <a:ext cx="431418" cy="344343"/>
            </a:xfrm>
            <a:prstGeom prst="rect">
              <a:avLst/>
            </a:prstGeom>
          </p:spPr>
        </p:pic>
        <p:sp>
          <p:nvSpPr>
            <p:cNvPr id="28" name="Text Box 7">
              <a:extLst>
                <a:ext uri="{FF2B5EF4-FFF2-40B4-BE49-F238E27FC236}">
                  <a16:creationId xmlns:a16="http://schemas.microsoft.com/office/drawing/2014/main" id="{F91A37B3-40DA-43E9-9F8B-626549A533AE}"/>
                </a:ext>
              </a:extLst>
            </p:cNvPr>
            <p:cNvSpPr txBox="1"/>
            <p:nvPr/>
          </p:nvSpPr>
          <p:spPr>
            <a:xfrm>
              <a:off x="2097405" y="6385507"/>
              <a:ext cx="1772920" cy="306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en-US" sz="1400" dirty="0">
                  <a:solidFill>
                    <a:srgbClr val="365795"/>
                  </a:solidFill>
                </a:rPr>
                <a:t>Till-Hendrik </a:t>
              </a:r>
              <a:r>
                <a:rPr lang="en-US" altLang="en-US" sz="1400" dirty="0" err="1">
                  <a:solidFill>
                    <a:srgbClr val="365795"/>
                  </a:solidFill>
                </a:rPr>
                <a:t>Macher</a:t>
              </a:r>
              <a:endParaRPr lang="en-US" altLang="en-US" sz="1400" dirty="0">
                <a:solidFill>
                  <a:srgbClr val="365795"/>
                </a:solidFill>
              </a:endParaRPr>
            </a:p>
          </p:txBody>
        </p:sp>
        <p:pic>
          <p:nvPicPr>
            <p:cNvPr id="29" name="Grafik 28" descr="Ein Bild, das Fenster enthält.&#10;&#10;Automatisch generierte Beschreibung">
              <a:extLst>
                <a:ext uri="{FF2B5EF4-FFF2-40B4-BE49-F238E27FC236}">
                  <a16:creationId xmlns:a16="http://schemas.microsoft.com/office/drawing/2014/main" id="{05623952-7A7B-455C-967A-CD448463F12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73365" y="6312420"/>
              <a:ext cx="450110" cy="4501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54570449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Line 2"/>
          <p:cNvSpPr/>
          <p:nvPr/>
        </p:nvSpPr>
        <p:spPr>
          <a:xfrm flipH="1">
            <a:off x="0" y="6186600"/>
            <a:ext cx="12191760" cy="360"/>
          </a:xfrm>
          <a:prstGeom prst="line">
            <a:avLst/>
          </a:prstGeom>
          <a:ln w="25560">
            <a:solidFill>
              <a:srgbClr val="52AF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2" name="Line 3"/>
          <p:cNvSpPr/>
          <p:nvPr/>
        </p:nvSpPr>
        <p:spPr>
          <a:xfrm flipH="1">
            <a:off x="0" y="6210360"/>
            <a:ext cx="12191760" cy="360"/>
          </a:xfrm>
          <a:prstGeom prst="line">
            <a:avLst/>
          </a:prstGeom>
          <a:ln w="25560">
            <a:solidFill>
              <a:srgbClr val="4D5B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0" name="TextShape 9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r">
              <a:lnSpc>
                <a:spcPct val="100000"/>
              </a:lnSpc>
            </a:pPr>
            <a:fld id="{11E198E3-514A-4108-AF09-2FB0BC732807}" type="slidenum">
              <a:rPr lang="en-US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4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 panose="02020603050405020304"/>
            </a:endParaRP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030DE7C5-9F08-4349-B8FC-E81D47223D63}"/>
              </a:ext>
            </a:extLst>
          </p:cNvPr>
          <p:cNvSpPr txBox="1"/>
          <p:nvPr/>
        </p:nvSpPr>
        <p:spPr>
          <a:xfrm>
            <a:off x="335919" y="1465214"/>
            <a:ext cx="1490336" cy="52322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de-DE" sz="1400" dirty="0"/>
              <a:t>Create a </a:t>
            </a:r>
            <a:r>
              <a:rPr lang="de-DE" sz="1400" dirty="0" err="1"/>
              <a:t>new</a:t>
            </a:r>
            <a:r>
              <a:rPr lang="de-DE" sz="1400" dirty="0"/>
              <a:t> </a:t>
            </a:r>
            <a:r>
              <a:rPr lang="de-DE" sz="1400" dirty="0" err="1"/>
              <a:t>project</a:t>
            </a:r>
            <a:endParaRPr lang="de-DE" sz="1400" dirty="0"/>
          </a:p>
        </p:txBody>
      </p:sp>
      <p:sp>
        <p:nvSpPr>
          <p:cNvPr id="17" name="TextShape 1">
            <a:extLst>
              <a:ext uri="{FF2B5EF4-FFF2-40B4-BE49-F238E27FC236}">
                <a16:creationId xmlns:a16="http://schemas.microsoft.com/office/drawing/2014/main" id="{82157EC9-86B1-4523-9A45-423446F71392}"/>
              </a:ext>
            </a:extLst>
          </p:cNvPr>
          <p:cNvSpPr txBox="1"/>
          <p:nvPr/>
        </p:nvSpPr>
        <p:spPr>
          <a:xfrm>
            <a:off x="838835" y="1"/>
            <a:ext cx="10513695" cy="1150724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de-DE" altLang="en-US" sz="2800" b="1" strike="noStrike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Project </a:t>
            </a:r>
            <a:r>
              <a:rPr lang="de-DE" altLang="en-US" sz="2800" b="1" strike="noStrike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management</a:t>
            </a:r>
            <a:endParaRPr lang="" altLang="en-US" sz="2800" b="1" strike="noStrike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grpSp>
        <p:nvGrpSpPr>
          <p:cNvPr id="32" name="Gruppieren 31">
            <a:extLst>
              <a:ext uri="{FF2B5EF4-FFF2-40B4-BE49-F238E27FC236}">
                <a16:creationId xmlns:a16="http://schemas.microsoft.com/office/drawing/2014/main" id="{27E6CC4A-9900-4586-9CA8-5E5E83D17560}"/>
              </a:ext>
            </a:extLst>
          </p:cNvPr>
          <p:cNvGrpSpPr/>
          <p:nvPr/>
        </p:nvGrpSpPr>
        <p:grpSpPr>
          <a:xfrm>
            <a:off x="5746927" y="1281376"/>
            <a:ext cx="5727106" cy="1224360"/>
            <a:chOff x="5746927" y="1368411"/>
            <a:chExt cx="5727106" cy="1224360"/>
          </a:xfrm>
        </p:grpSpPr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694B67E4-F257-462F-B9B7-94CB93A76B4D}"/>
                </a:ext>
              </a:extLst>
            </p:cNvPr>
            <p:cNvSpPr/>
            <p:nvPr/>
          </p:nvSpPr>
          <p:spPr>
            <a:xfrm>
              <a:off x="5746927" y="1368411"/>
              <a:ext cx="5727106" cy="1224360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26" name="Grafik 25">
              <a:extLst>
                <a:ext uri="{FF2B5EF4-FFF2-40B4-BE49-F238E27FC236}">
                  <a16:creationId xmlns:a16="http://schemas.microsoft.com/office/drawing/2014/main" id="{9DAA4FFC-7C16-4824-8EFB-8C639837B23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911516" y="1622162"/>
              <a:ext cx="5441014" cy="811337"/>
            </a:xfrm>
            <a:prstGeom prst="rect">
              <a:avLst/>
            </a:prstGeom>
          </p:spPr>
        </p:pic>
      </p:grpSp>
      <p:pic>
        <p:nvPicPr>
          <p:cNvPr id="12" name="Grafik 11">
            <a:extLst>
              <a:ext uri="{FF2B5EF4-FFF2-40B4-BE49-F238E27FC236}">
                <a16:creationId xmlns:a16="http://schemas.microsoft.com/office/drawing/2014/main" id="{A013D4E1-3595-4347-8FAE-61BE77718E7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092" t="7440" r="10911" b="5313"/>
          <a:stretch/>
        </p:blipFill>
        <p:spPr>
          <a:xfrm>
            <a:off x="2066771" y="1777223"/>
            <a:ext cx="2540794" cy="3595631"/>
          </a:xfrm>
          <a:prstGeom prst="rect">
            <a:avLst/>
          </a:prstGeom>
        </p:spPr>
      </p:pic>
      <p:grpSp>
        <p:nvGrpSpPr>
          <p:cNvPr id="31" name="Gruppieren 30">
            <a:extLst>
              <a:ext uri="{FF2B5EF4-FFF2-40B4-BE49-F238E27FC236}">
                <a16:creationId xmlns:a16="http://schemas.microsoft.com/office/drawing/2014/main" id="{21A3247C-F27D-4435-8FFD-749BC060100E}"/>
              </a:ext>
            </a:extLst>
          </p:cNvPr>
          <p:cNvGrpSpPr/>
          <p:nvPr/>
        </p:nvGrpSpPr>
        <p:grpSpPr>
          <a:xfrm>
            <a:off x="8027549" y="2935702"/>
            <a:ext cx="1165860" cy="1224360"/>
            <a:chOff x="8027548" y="2981188"/>
            <a:chExt cx="1165860" cy="1224360"/>
          </a:xfrm>
        </p:grpSpPr>
        <p:sp>
          <p:nvSpPr>
            <p:cNvPr id="24" name="Rechteck 23">
              <a:extLst>
                <a:ext uri="{FF2B5EF4-FFF2-40B4-BE49-F238E27FC236}">
                  <a16:creationId xmlns:a16="http://schemas.microsoft.com/office/drawing/2014/main" id="{1F1B98C3-7944-4CD1-8E67-6E94DAA821EE}"/>
                </a:ext>
              </a:extLst>
            </p:cNvPr>
            <p:cNvSpPr/>
            <p:nvPr/>
          </p:nvSpPr>
          <p:spPr>
            <a:xfrm>
              <a:off x="8027548" y="2981188"/>
              <a:ext cx="1165860" cy="1224360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27" name="Grafik 26">
              <a:extLst>
                <a:ext uri="{FF2B5EF4-FFF2-40B4-BE49-F238E27FC236}">
                  <a16:creationId xmlns:a16="http://schemas.microsoft.com/office/drawing/2014/main" id="{23A0C91B-191D-498A-896C-0DECA595EFA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261916" y="3246664"/>
              <a:ext cx="675709" cy="705964"/>
            </a:xfrm>
            <a:prstGeom prst="rect">
              <a:avLst/>
            </a:prstGeom>
          </p:spPr>
        </p:pic>
      </p:grpSp>
      <p:grpSp>
        <p:nvGrpSpPr>
          <p:cNvPr id="33" name="Gruppieren 32">
            <a:extLst>
              <a:ext uri="{FF2B5EF4-FFF2-40B4-BE49-F238E27FC236}">
                <a16:creationId xmlns:a16="http://schemas.microsoft.com/office/drawing/2014/main" id="{8413E4BD-ACF6-4CA5-AAA2-3E62028C7D6B}"/>
              </a:ext>
            </a:extLst>
          </p:cNvPr>
          <p:cNvGrpSpPr/>
          <p:nvPr/>
        </p:nvGrpSpPr>
        <p:grpSpPr>
          <a:xfrm>
            <a:off x="6408700" y="4647751"/>
            <a:ext cx="4403558" cy="1224360"/>
            <a:chOff x="6408821" y="4541328"/>
            <a:chExt cx="4403558" cy="1224360"/>
          </a:xfrm>
        </p:grpSpPr>
        <p:sp>
          <p:nvSpPr>
            <p:cNvPr id="25" name="Rechteck 24">
              <a:extLst>
                <a:ext uri="{FF2B5EF4-FFF2-40B4-BE49-F238E27FC236}">
                  <a16:creationId xmlns:a16="http://schemas.microsoft.com/office/drawing/2014/main" id="{796800B6-5CB1-42B4-8E32-708C657A7A84}"/>
                </a:ext>
              </a:extLst>
            </p:cNvPr>
            <p:cNvSpPr/>
            <p:nvPr/>
          </p:nvSpPr>
          <p:spPr>
            <a:xfrm>
              <a:off x="6408821" y="4541328"/>
              <a:ext cx="4403558" cy="1224360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28" name="Grafik 27">
              <a:extLst>
                <a:ext uri="{FF2B5EF4-FFF2-40B4-BE49-F238E27FC236}">
                  <a16:creationId xmlns:a16="http://schemas.microsoft.com/office/drawing/2014/main" id="{52F00B3E-CD48-4D72-8ED8-7B9041D3B5C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653463" y="4628156"/>
              <a:ext cx="3957119" cy="1098155"/>
            </a:xfrm>
            <a:prstGeom prst="rect">
              <a:avLst/>
            </a:prstGeom>
          </p:spPr>
        </p:pic>
      </p:grpSp>
      <p:sp>
        <p:nvSpPr>
          <p:cNvPr id="30" name="Pfeil: nach unten 29">
            <a:extLst>
              <a:ext uri="{FF2B5EF4-FFF2-40B4-BE49-F238E27FC236}">
                <a16:creationId xmlns:a16="http://schemas.microsoft.com/office/drawing/2014/main" id="{B482F949-E841-42B3-B5B0-57FC01D62972}"/>
              </a:ext>
            </a:extLst>
          </p:cNvPr>
          <p:cNvSpPr/>
          <p:nvPr/>
        </p:nvSpPr>
        <p:spPr>
          <a:xfrm>
            <a:off x="8454069" y="2618714"/>
            <a:ext cx="312821" cy="24829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Pfeil: nach unten 34">
            <a:extLst>
              <a:ext uri="{FF2B5EF4-FFF2-40B4-BE49-F238E27FC236}">
                <a16:creationId xmlns:a16="http://schemas.microsoft.com/office/drawing/2014/main" id="{58B8117F-52C5-447C-9B62-B3E1E1B56FA8}"/>
              </a:ext>
            </a:extLst>
          </p:cNvPr>
          <p:cNvSpPr/>
          <p:nvPr/>
        </p:nvSpPr>
        <p:spPr>
          <a:xfrm>
            <a:off x="8475490" y="4295566"/>
            <a:ext cx="312821" cy="24829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30AF55FD-185C-4A0D-9435-FB8B57325266}"/>
              </a:ext>
            </a:extLst>
          </p:cNvPr>
          <p:cNvSpPr txBox="1"/>
          <p:nvPr/>
        </p:nvSpPr>
        <p:spPr>
          <a:xfrm>
            <a:off x="3753992" y="4873034"/>
            <a:ext cx="1908943" cy="52322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de-DE" sz="1400" dirty="0"/>
              <a:t>Load a </a:t>
            </a:r>
            <a:r>
              <a:rPr lang="de-DE" sz="1400" dirty="0" err="1"/>
              <a:t>project</a:t>
            </a:r>
            <a:endParaRPr lang="de-DE" sz="1400" dirty="0"/>
          </a:p>
          <a:p>
            <a:r>
              <a:rPr lang="de-DE" sz="1400" dirty="0" err="1"/>
              <a:t>folder</a:t>
            </a:r>
            <a:endParaRPr lang="de-DE" sz="1400" dirty="0"/>
          </a:p>
        </p:txBody>
      </p:sp>
      <p:sp>
        <p:nvSpPr>
          <p:cNvPr id="36" name="Ellipse 35">
            <a:extLst>
              <a:ext uri="{FF2B5EF4-FFF2-40B4-BE49-F238E27FC236}">
                <a16:creationId xmlns:a16="http://schemas.microsoft.com/office/drawing/2014/main" id="{B64D9493-3169-4183-8BFB-4F1A324DF3A7}"/>
              </a:ext>
            </a:extLst>
          </p:cNvPr>
          <p:cNvSpPr/>
          <p:nvPr/>
        </p:nvSpPr>
        <p:spPr>
          <a:xfrm>
            <a:off x="2174839" y="4243620"/>
            <a:ext cx="443901" cy="35218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2" name="Ellipse 41">
            <a:extLst>
              <a:ext uri="{FF2B5EF4-FFF2-40B4-BE49-F238E27FC236}">
                <a16:creationId xmlns:a16="http://schemas.microsoft.com/office/drawing/2014/main" id="{9A4E2F99-429D-4E0F-B5D6-76A2D031B522}"/>
              </a:ext>
            </a:extLst>
          </p:cNvPr>
          <p:cNvSpPr/>
          <p:nvPr/>
        </p:nvSpPr>
        <p:spPr>
          <a:xfrm>
            <a:off x="2174839" y="2775935"/>
            <a:ext cx="744824" cy="35218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595043BE-D18E-4C6C-B218-25F5CF84A225}"/>
              </a:ext>
            </a:extLst>
          </p:cNvPr>
          <p:cNvCxnSpPr>
            <a:cxnSpLocks/>
            <a:stCxn id="36" idx="5"/>
            <a:endCxn id="40" idx="1"/>
          </p:cNvCxnSpPr>
          <p:nvPr/>
        </p:nvCxnSpPr>
        <p:spPr>
          <a:xfrm>
            <a:off x="2553732" y="4544229"/>
            <a:ext cx="1200260" cy="590415"/>
          </a:xfrm>
          <a:prstGeom prst="line">
            <a:avLst/>
          </a:prstGeom>
          <a:ln w="12700">
            <a:solidFill>
              <a:srgbClr val="4171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r Verbinder 47">
            <a:extLst>
              <a:ext uri="{FF2B5EF4-FFF2-40B4-BE49-F238E27FC236}">
                <a16:creationId xmlns:a16="http://schemas.microsoft.com/office/drawing/2014/main" id="{AA9CD1D6-404A-4279-A492-0D28423EB76F}"/>
              </a:ext>
            </a:extLst>
          </p:cNvPr>
          <p:cNvCxnSpPr>
            <a:cxnSpLocks/>
            <a:stCxn id="34" idx="2"/>
            <a:endCxn id="42" idx="1"/>
          </p:cNvCxnSpPr>
          <p:nvPr/>
        </p:nvCxnSpPr>
        <p:spPr>
          <a:xfrm>
            <a:off x="1081087" y="1988434"/>
            <a:ext cx="1202829" cy="839077"/>
          </a:xfrm>
          <a:prstGeom prst="line">
            <a:avLst/>
          </a:prstGeom>
          <a:ln w="12700">
            <a:solidFill>
              <a:srgbClr val="4171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Pfeil: gestreift nach rechts 49">
            <a:extLst>
              <a:ext uri="{FF2B5EF4-FFF2-40B4-BE49-F238E27FC236}">
                <a16:creationId xmlns:a16="http://schemas.microsoft.com/office/drawing/2014/main" id="{100DF1D6-6F79-46C0-AEC4-602CE8D84A0B}"/>
              </a:ext>
            </a:extLst>
          </p:cNvPr>
          <p:cNvSpPr/>
          <p:nvPr/>
        </p:nvSpPr>
        <p:spPr>
          <a:xfrm>
            <a:off x="4943750" y="1800963"/>
            <a:ext cx="466991" cy="359630"/>
          </a:xfrm>
          <a:prstGeom prst="stripedRightArrow">
            <a:avLst>
              <a:gd name="adj1" fmla="val 47105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A3DDC47B-6E09-4830-8F85-A5DCD18FE2A3}"/>
              </a:ext>
            </a:extLst>
          </p:cNvPr>
          <p:cNvSpPr/>
          <p:nvPr/>
        </p:nvSpPr>
        <p:spPr>
          <a:xfrm>
            <a:off x="7226968" y="1511727"/>
            <a:ext cx="601579" cy="77427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6" name="Textfeld 55">
            <a:extLst>
              <a:ext uri="{FF2B5EF4-FFF2-40B4-BE49-F238E27FC236}">
                <a16:creationId xmlns:a16="http://schemas.microsoft.com/office/drawing/2014/main" id="{14806C4D-B305-4D22-B47F-7285F1CAAA3F}"/>
              </a:ext>
            </a:extLst>
          </p:cNvPr>
          <p:cNvSpPr txBox="1"/>
          <p:nvPr/>
        </p:nvSpPr>
        <p:spPr>
          <a:xfrm>
            <a:off x="10639254" y="4211359"/>
            <a:ext cx="1010039" cy="52322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de-DE" sz="1400" dirty="0"/>
              <a:t>Output </a:t>
            </a:r>
            <a:r>
              <a:rPr lang="de-DE" sz="1400" dirty="0" err="1"/>
              <a:t>directories</a:t>
            </a:r>
            <a:endParaRPr lang="de-DE" sz="1400" dirty="0"/>
          </a:p>
        </p:txBody>
      </p:sp>
      <p:sp>
        <p:nvSpPr>
          <p:cNvPr id="57" name="Textfeld 56">
            <a:extLst>
              <a:ext uri="{FF2B5EF4-FFF2-40B4-BE49-F238E27FC236}">
                <a16:creationId xmlns:a16="http://schemas.microsoft.com/office/drawing/2014/main" id="{2A80E8DE-857F-4767-B953-483C6551C61C}"/>
              </a:ext>
            </a:extLst>
          </p:cNvPr>
          <p:cNvSpPr txBox="1"/>
          <p:nvPr/>
        </p:nvSpPr>
        <p:spPr>
          <a:xfrm>
            <a:off x="7338059" y="2731869"/>
            <a:ext cx="743433" cy="52322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de-DE" sz="1400" dirty="0"/>
              <a:t>Project</a:t>
            </a:r>
          </a:p>
          <a:p>
            <a:r>
              <a:rPr lang="de-DE" sz="1400" dirty="0" err="1"/>
              <a:t>folders</a:t>
            </a:r>
            <a:endParaRPr lang="de-DE" sz="1400" dirty="0"/>
          </a:p>
        </p:txBody>
      </p:sp>
      <p:grpSp>
        <p:nvGrpSpPr>
          <p:cNvPr id="37" name="Gruppieren 36">
            <a:extLst>
              <a:ext uri="{FF2B5EF4-FFF2-40B4-BE49-F238E27FC236}">
                <a16:creationId xmlns:a16="http://schemas.microsoft.com/office/drawing/2014/main" id="{227E4ED1-BFB7-4047-AF4E-55F7C79B0371}"/>
              </a:ext>
            </a:extLst>
          </p:cNvPr>
          <p:cNvGrpSpPr/>
          <p:nvPr/>
        </p:nvGrpSpPr>
        <p:grpSpPr>
          <a:xfrm>
            <a:off x="673365" y="6312420"/>
            <a:ext cx="3196960" cy="450110"/>
            <a:chOff x="673365" y="6312420"/>
            <a:chExt cx="3196960" cy="450110"/>
          </a:xfrm>
        </p:grpSpPr>
        <p:pic>
          <p:nvPicPr>
            <p:cNvPr id="39" name="Picture 1" descr="GeDNA(1)">
              <a:extLst>
                <a:ext uri="{FF2B5EF4-FFF2-40B4-BE49-F238E27FC236}">
                  <a16:creationId xmlns:a16="http://schemas.microsoft.com/office/drawing/2014/main" id="{44BC44B6-8920-441E-BBC8-B659F213F1A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08736" y="6385507"/>
              <a:ext cx="431418" cy="344343"/>
            </a:xfrm>
            <a:prstGeom prst="rect">
              <a:avLst/>
            </a:prstGeom>
          </p:spPr>
        </p:pic>
        <p:sp>
          <p:nvSpPr>
            <p:cNvPr id="41" name="Text Box 7">
              <a:extLst>
                <a:ext uri="{FF2B5EF4-FFF2-40B4-BE49-F238E27FC236}">
                  <a16:creationId xmlns:a16="http://schemas.microsoft.com/office/drawing/2014/main" id="{BB920C12-DB0F-4AD6-BAAB-BC7C162D8989}"/>
                </a:ext>
              </a:extLst>
            </p:cNvPr>
            <p:cNvSpPr txBox="1"/>
            <p:nvPr/>
          </p:nvSpPr>
          <p:spPr>
            <a:xfrm>
              <a:off x="2097405" y="6385507"/>
              <a:ext cx="1772920" cy="306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en-US" sz="1400" dirty="0">
                  <a:solidFill>
                    <a:srgbClr val="365795"/>
                  </a:solidFill>
                </a:rPr>
                <a:t>Till-Hendrik </a:t>
              </a:r>
              <a:r>
                <a:rPr lang="en-US" altLang="en-US" sz="1400" dirty="0" err="1">
                  <a:solidFill>
                    <a:srgbClr val="365795"/>
                  </a:solidFill>
                </a:rPr>
                <a:t>Macher</a:t>
              </a:r>
              <a:endParaRPr lang="en-US" altLang="en-US" sz="1400" dirty="0">
                <a:solidFill>
                  <a:srgbClr val="365795"/>
                </a:solidFill>
              </a:endParaRPr>
            </a:p>
          </p:txBody>
        </p:sp>
        <p:pic>
          <p:nvPicPr>
            <p:cNvPr id="43" name="Grafik 42" descr="Ein Bild, das Fenster enthält.&#10;&#10;Automatisch generierte Beschreibung">
              <a:extLst>
                <a:ext uri="{FF2B5EF4-FFF2-40B4-BE49-F238E27FC236}">
                  <a16:creationId xmlns:a16="http://schemas.microsoft.com/office/drawing/2014/main" id="{EB91D284-EBCB-483A-9AE0-32608235A46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73365" y="6312420"/>
              <a:ext cx="450110" cy="4501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77676364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Line 2"/>
          <p:cNvSpPr/>
          <p:nvPr/>
        </p:nvSpPr>
        <p:spPr>
          <a:xfrm flipH="1">
            <a:off x="0" y="6186600"/>
            <a:ext cx="12191760" cy="360"/>
          </a:xfrm>
          <a:prstGeom prst="line">
            <a:avLst/>
          </a:prstGeom>
          <a:ln w="25560">
            <a:solidFill>
              <a:srgbClr val="52AF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2" name="Line 3"/>
          <p:cNvSpPr/>
          <p:nvPr/>
        </p:nvSpPr>
        <p:spPr>
          <a:xfrm flipH="1">
            <a:off x="0" y="6210360"/>
            <a:ext cx="12191760" cy="360"/>
          </a:xfrm>
          <a:prstGeom prst="line">
            <a:avLst/>
          </a:prstGeom>
          <a:ln w="25560">
            <a:solidFill>
              <a:srgbClr val="4D5B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0" name="TextShape 9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r">
              <a:lnSpc>
                <a:spcPct val="100000"/>
              </a:lnSpc>
            </a:pPr>
            <a:fld id="{11E198E3-514A-4108-AF09-2FB0BC732807}" type="slidenum">
              <a:rPr lang="en-US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5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 panose="02020603050405020304"/>
            </a:endParaRPr>
          </a:p>
        </p:txBody>
      </p:sp>
      <p:sp>
        <p:nvSpPr>
          <p:cNvPr id="87" name="TextShape 1"/>
          <p:cNvSpPr txBox="1"/>
          <p:nvPr/>
        </p:nvSpPr>
        <p:spPr>
          <a:xfrm>
            <a:off x="838835" y="1"/>
            <a:ext cx="2920735" cy="1150724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de-DE" altLang="en-US" sz="2800" b="1" strike="noStrike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General </a:t>
            </a:r>
            <a:r>
              <a:rPr lang="de-DE" altLang="en-US" sz="2800" b="1" strike="noStrike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usage</a:t>
            </a:r>
            <a:endParaRPr lang="" altLang="en-US" sz="2800" b="1" strike="noStrike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5EE0BA8D-E85B-47F7-8949-0265ED76882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05200" y="1025961"/>
            <a:ext cx="5181600" cy="5111499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9C17B2D7-55D4-4FEB-AF1D-02B8AA33927A}"/>
              </a:ext>
            </a:extLst>
          </p:cNvPr>
          <p:cNvSpPr txBox="1"/>
          <p:nvPr/>
        </p:nvSpPr>
        <p:spPr>
          <a:xfrm>
            <a:off x="751102" y="1850139"/>
            <a:ext cx="2106398" cy="52322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de-DE" sz="1400" dirty="0"/>
              <a:t>All </a:t>
            </a:r>
            <a:r>
              <a:rPr lang="de-DE" sz="1400" dirty="0" err="1"/>
              <a:t>tools</a:t>
            </a:r>
            <a:r>
              <a:rPr lang="de-DE" sz="1400" dirty="0"/>
              <a:t> </a:t>
            </a:r>
            <a:r>
              <a:rPr lang="de-DE" sz="1400" dirty="0" err="1"/>
              <a:t>are</a:t>
            </a:r>
            <a:r>
              <a:rPr lang="de-DE" sz="1400" dirty="0"/>
              <a:t> </a:t>
            </a:r>
            <a:r>
              <a:rPr lang="de-DE" sz="1400" dirty="0" err="1"/>
              <a:t>found</a:t>
            </a:r>
            <a:r>
              <a:rPr lang="de-DE" sz="1400" dirty="0"/>
              <a:t> </a:t>
            </a:r>
            <a:r>
              <a:rPr lang="de-DE" sz="1400" dirty="0" err="1"/>
              <a:t>under</a:t>
            </a:r>
            <a:r>
              <a:rPr lang="de-DE" sz="1400" dirty="0"/>
              <a:t> </a:t>
            </a:r>
            <a:r>
              <a:rPr lang="de-DE" sz="1400" dirty="0" err="1"/>
              <a:t>specific</a:t>
            </a:r>
            <a:r>
              <a:rPr lang="de-DE" sz="1400" dirty="0"/>
              <a:t> </a:t>
            </a:r>
            <a:r>
              <a:rPr lang="de-DE" sz="1400" dirty="0" err="1"/>
              <a:t>tabs</a:t>
            </a:r>
            <a:endParaRPr lang="de-DE" sz="1400" dirty="0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5D46FBF9-31EF-4B2B-B1C1-677071A5D9E8}"/>
              </a:ext>
            </a:extLst>
          </p:cNvPr>
          <p:cNvSpPr/>
          <p:nvPr/>
        </p:nvSpPr>
        <p:spPr>
          <a:xfrm>
            <a:off x="4346539" y="1771978"/>
            <a:ext cx="744824" cy="35218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B0E519DF-C78C-4096-9AA5-D9066195066A}"/>
              </a:ext>
            </a:extLst>
          </p:cNvPr>
          <p:cNvCxnSpPr>
            <a:cxnSpLocks/>
            <a:endCxn id="14" idx="2"/>
          </p:cNvCxnSpPr>
          <p:nvPr/>
        </p:nvCxnSpPr>
        <p:spPr>
          <a:xfrm flipV="1">
            <a:off x="2857500" y="1948071"/>
            <a:ext cx="1489039" cy="225234"/>
          </a:xfrm>
          <a:prstGeom prst="line">
            <a:avLst/>
          </a:prstGeom>
          <a:ln w="12700">
            <a:solidFill>
              <a:srgbClr val="4171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feld 16">
            <a:extLst>
              <a:ext uri="{FF2B5EF4-FFF2-40B4-BE49-F238E27FC236}">
                <a16:creationId xmlns:a16="http://schemas.microsoft.com/office/drawing/2014/main" id="{8DE0371B-75ED-42BD-93DC-60FECFC397A3}"/>
              </a:ext>
            </a:extLst>
          </p:cNvPr>
          <p:cNvSpPr txBox="1"/>
          <p:nvPr/>
        </p:nvSpPr>
        <p:spPr>
          <a:xfrm>
            <a:off x="8966466" y="1850139"/>
            <a:ext cx="2558784" cy="52322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de-DE" sz="1400" dirty="0" err="1"/>
              <a:t>TaXon</a:t>
            </a:r>
            <a:r>
              <a:rPr lang="de-DE" sz="1400" dirty="0"/>
              <a:t> </a:t>
            </a:r>
            <a:r>
              <a:rPr lang="de-DE" sz="1400" dirty="0" err="1"/>
              <a:t>tables</a:t>
            </a:r>
            <a:r>
              <a:rPr lang="de-DE" sz="1400" dirty="0"/>
              <a:t> </a:t>
            </a:r>
            <a:r>
              <a:rPr lang="de-DE" sz="1400" dirty="0" err="1"/>
              <a:t>are</a:t>
            </a:r>
            <a:r>
              <a:rPr lang="de-DE" sz="1400" dirty="0"/>
              <a:t> </a:t>
            </a:r>
            <a:r>
              <a:rPr lang="de-DE" sz="1400" dirty="0" err="1"/>
              <a:t>specified</a:t>
            </a:r>
            <a:r>
              <a:rPr lang="de-DE" sz="1400" dirty="0"/>
              <a:t> </a:t>
            </a:r>
            <a:r>
              <a:rPr lang="de-DE" sz="1400" dirty="0" err="1"/>
              <a:t>for</a:t>
            </a:r>
            <a:r>
              <a:rPr lang="de-DE" sz="1400" dirty="0"/>
              <a:t> </a:t>
            </a:r>
            <a:r>
              <a:rPr lang="de-DE" sz="1400" dirty="0" err="1"/>
              <a:t>each</a:t>
            </a:r>
            <a:r>
              <a:rPr lang="de-DE" sz="1400" dirty="0"/>
              <a:t> </a:t>
            </a:r>
            <a:r>
              <a:rPr lang="de-DE" sz="1400" dirty="0" err="1"/>
              <a:t>tab</a:t>
            </a:r>
            <a:r>
              <a:rPr lang="de-DE" sz="1400" dirty="0"/>
              <a:t> </a:t>
            </a:r>
            <a:r>
              <a:rPr lang="de-DE" sz="1400" dirty="0" err="1"/>
              <a:t>separately</a:t>
            </a:r>
            <a:endParaRPr lang="de-DE" sz="1400" dirty="0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8563BA03-8A81-44D0-892A-4E8A6033E292}"/>
              </a:ext>
            </a:extLst>
          </p:cNvPr>
          <p:cNvSpPr/>
          <p:nvPr/>
        </p:nvSpPr>
        <p:spPr>
          <a:xfrm>
            <a:off x="6800849" y="2386013"/>
            <a:ext cx="433389" cy="29121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D557F605-28BB-477C-9221-233834BD7E59}"/>
              </a:ext>
            </a:extLst>
          </p:cNvPr>
          <p:cNvCxnSpPr>
            <a:cxnSpLocks/>
            <a:stCxn id="17" idx="1"/>
            <a:endCxn id="18" idx="6"/>
          </p:cNvCxnSpPr>
          <p:nvPr/>
        </p:nvCxnSpPr>
        <p:spPr>
          <a:xfrm flipH="1">
            <a:off x="7234238" y="2111749"/>
            <a:ext cx="1732228" cy="419870"/>
          </a:xfrm>
          <a:prstGeom prst="line">
            <a:avLst/>
          </a:prstGeom>
          <a:ln w="12700">
            <a:solidFill>
              <a:srgbClr val="4171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feld 28">
            <a:extLst>
              <a:ext uri="{FF2B5EF4-FFF2-40B4-BE49-F238E27FC236}">
                <a16:creationId xmlns:a16="http://schemas.microsoft.com/office/drawing/2014/main" id="{1E5E92E4-5935-4CBC-98BB-C9874C896528}"/>
              </a:ext>
            </a:extLst>
          </p:cNvPr>
          <p:cNvSpPr txBox="1"/>
          <p:nvPr/>
        </p:nvSpPr>
        <p:spPr>
          <a:xfrm>
            <a:off x="9404616" y="4536608"/>
            <a:ext cx="1825359" cy="52322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de-DE" sz="1400" dirty="0"/>
              <a:t>Tools </a:t>
            </a:r>
            <a:r>
              <a:rPr lang="de-DE" sz="1400" dirty="0" err="1"/>
              <a:t>are</a:t>
            </a:r>
            <a:r>
              <a:rPr lang="de-DE" sz="1400" dirty="0"/>
              <a:t> </a:t>
            </a:r>
            <a:r>
              <a:rPr lang="de-DE" sz="1400" dirty="0" err="1"/>
              <a:t>started</a:t>
            </a:r>
            <a:r>
              <a:rPr lang="de-DE" sz="1400" dirty="0"/>
              <a:t> via </a:t>
            </a:r>
            <a:r>
              <a:rPr lang="de-DE" sz="1400" dirty="0" err="1"/>
              <a:t>the</a:t>
            </a:r>
            <a:r>
              <a:rPr lang="de-DE" sz="1400" dirty="0"/>
              <a:t> „Run“ </a:t>
            </a:r>
            <a:r>
              <a:rPr lang="de-DE" sz="1400" dirty="0" err="1"/>
              <a:t>button</a:t>
            </a:r>
            <a:endParaRPr lang="de-DE" sz="1400" dirty="0"/>
          </a:p>
        </p:txBody>
      </p:sp>
      <p:sp>
        <p:nvSpPr>
          <p:cNvPr id="30" name="Ellipse 29">
            <a:extLst>
              <a:ext uri="{FF2B5EF4-FFF2-40B4-BE49-F238E27FC236}">
                <a16:creationId xmlns:a16="http://schemas.microsoft.com/office/drawing/2014/main" id="{AF547612-F360-475B-8481-6B7B28109340}"/>
              </a:ext>
            </a:extLst>
          </p:cNvPr>
          <p:cNvSpPr/>
          <p:nvPr/>
        </p:nvSpPr>
        <p:spPr>
          <a:xfrm>
            <a:off x="5310873" y="4631908"/>
            <a:ext cx="373171" cy="26632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1" name="Gerader Verbinder 30">
            <a:extLst>
              <a:ext uri="{FF2B5EF4-FFF2-40B4-BE49-F238E27FC236}">
                <a16:creationId xmlns:a16="http://schemas.microsoft.com/office/drawing/2014/main" id="{DD2DDD24-82E0-4D86-AF01-03C5F57834F0}"/>
              </a:ext>
            </a:extLst>
          </p:cNvPr>
          <p:cNvCxnSpPr>
            <a:cxnSpLocks/>
            <a:stCxn id="29" idx="1"/>
            <a:endCxn id="30" idx="6"/>
          </p:cNvCxnSpPr>
          <p:nvPr/>
        </p:nvCxnSpPr>
        <p:spPr>
          <a:xfrm flipH="1" flipV="1">
            <a:off x="5684044" y="4765070"/>
            <a:ext cx="3720572" cy="33148"/>
          </a:xfrm>
          <a:prstGeom prst="line">
            <a:avLst/>
          </a:prstGeom>
          <a:ln w="12700">
            <a:solidFill>
              <a:srgbClr val="4171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feld 34">
            <a:extLst>
              <a:ext uri="{FF2B5EF4-FFF2-40B4-BE49-F238E27FC236}">
                <a16:creationId xmlns:a16="http://schemas.microsoft.com/office/drawing/2014/main" id="{81165D56-E6D6-4F1A-90FC-13B1FB0DAC1B}"/>
              </a:ext>
            </a:extLst>
          </p:cNvPr>
          <p:cNvSpPr txBox="1"/>
          <p:nvPr/>
        </p:nvSpPr>
        <p:spPr>
          <a:xfrm>
            <a:off x="679389" y="3408639"/>
            <a:ext cx="2249824" cy="52322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de-DE" sz="1400" dirty="0"/>
              <a:t>Additional </a:t>
            </a:r>
            <a:r>
              <a:rPr lang="de-DE" sz="1400" dirty="0" err="1"/>
              <a:t>information</a:t>
            </a:r>
            <a:r>
              <a:rPr lang="de-DE" sz="1400" dirty="0"/>
              <a:t> </a:t>
            </a:r>
            <a:r>
              <a:rPr lang="de-DE" sz="1400" dirty="0" err="1"/>
              <a:t>can</a:t>
            </a:r>
            <a:r>
              <a:rPr lang="de-DE" sz="1400" dirty="0"/>
              <a:t> </a:t>
            </a:r>
            <a:r>
              <a:rPr lang="de-DE" sz="1400" dirty="0" err="1"/>
              <a:t>be</a:t>
            </a:r>
            <a:r>
              <a:rPr lang="de-DE" sz="1400" dirty="0"/>
              <a:t> </a:t>
            </a:r>
            <a:r>
              <a:rPr lang="de-DE" sz="1400" dirty="0" err="1"/>
              <a:t>found</a:t>
            </a:r>
            <a:r>
              <a:rPr lang="de-DE" sz="1400" dirty="0"/>
              <a:t> </a:t>
            </a:r>
            <a:r>
              <a:rPr lang="de-DE" sz="1400" dirty="0" err="1"/>
              <a:t>here</a:t>
            </a:r>
            <a:endParaRPr lang="de-DE" sz="1400" dirty="0"/>
          </a:p>
        </p:txBody>
      </p:sp>
      <p:sp>
        <p:nvSpPr>
          <p:cNvPr id="36" name="Ellipse 35">
            <a:extLst>
              <a:ext uri="{FF2B5EF4-FFF2-40B4-BE49-F238E27FC236}">
                <a16:creationId xmlns:a16="http://schemas.microsoft.com/office/drawing/2014/main" id="{D0D3774D-6745-4F28-B86C-FC7D23D90069}"/>
              </a:ext>
            </a:extLst>
          </p:cNvPr>
          <p:cNvSpPr/>
          <p:nvPr/>
        </p:nvSpPr>
        <p:spPr>
          <a:xfrm>
            <a:off x="5744263" y="3936214"/>
            <a:ext cx="494612" cy="17427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7" name="Gerader Verbinder 36">
            <a:extLst>
              <a:ext uri="{FF2B5EF4-FFF2-40B4-BE49-F238E27FC236}">
                <a16:creationId xmlns:a16="http://schemas.microsoft.com/office/drawing/2014/main" id="{D3D20EA2-0812-43D9-94EE-DA363E5F1F53}"/>
              </a:ext>
            </a:extLst>
          </p:cNvPr>
          <p:cNvCxnSpPr>
            <a:cxnSpLocks/>
            <a:stCxn id="35" idx="3"/>
            <a:endCxn id="36" idx="2"/>
          </p:cNvCxnSpPr>
          <p:nvPr/>
        </p:nvCxnSpPr>
        <p:spPr>
          <a:xfrm>
            <a:off x="2929213" y="3670249"/>
            <a:ext cx="2815050" cy="353102"/>
          </a:xfrm>
          <a:prstGeom prst="line">
            <a:avLst/>
          </a:prstGeom>
          <a:ln w="12700">
            <a:solidFill>
              <a:srgbClr val="4171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feld 53">
            <a:extLst>
              <a:ext uri="{FF2B5EF4-FFF2-40B4-BE49-F238E27FC236}">
                <a16:creationId xmlns:a16="http://schemas.microsoft.com/office/drawing/2014/main" id="{EC8F6E2C-53E4-4F8E-A851-976150FFCF28}"/>
              </a:ext>
            </a:extLst>
          </p:cNvPr>
          <p:cNvSpPr txBox="1"/>
          <p:nvPr/>
        </p:nvSpPr>
        <p:spPr>
          <a:xfrm>
            <a:off x="7506099" y="218047"/>
            <a:ext cx="2333226" cy="307777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de-DE" sz="1400" dirty="0"/>
              <a:t>Displays </a:t>
            </a:r>
            <a:r>
              <a:rPr lang="de-DE" sz="1400" dirty="0" err="1"/>
              <a:t>the</a:t>
            </a:r>
            <a:r>
              <a:rPr lang="de-DE" sz="1400" dirty="0"/>
              <a:t> </a:t>
            </a:r>
            <a:r>
              <a:rPr lang="de-DE" sz="1400" dirty="0" err="1"/>
              <a:t>active</a:t>
            </a:r>
            <a:r>
              <a:rPr lang="de-DE" sz="1400" dirty="0"/>
              <a:t> </a:t>
            </a:r>
            <a:r>
              <a:rPr lang="de-DE" sz="1400" dirty="0" err="1"/>
              <a:t>project</a:t>
            </a:r>
            <a:endParaRPr lang="de-DE" sz="1400" dirty="0"/>
          </a:p>
        </p:txBody>
      </p:sp>
      <p:sp>
        <p:nvSpPr>
          <p:cNvPr id="55" name="Ellipse 54">
            <a:extLst>
              <a:ext uri="{FF2B5EF4-FFF2-40B4-BE49-F238E27FC236}">
                <a16:creationId xmlns:a16="http://schemas.microsoft.com/office/drawing/2014/main" id="{3C619F50-800E-41C3-B7D2-0BE03FDE9B8A}"/>
              </a:ext>
            </a:extLst>
          </p:cNvPr>
          <p:cNvSpPr/>
          <p:nvPr/>
        </p:nvSpPr>
        <p:spPr>
          <a:xfrm>
            <a:off x="5188744" y="1404938"/>
            <a:ext cx="840581" cy="27384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56" name="Gerader Verbinder 55">
            <a:extLst>
              <a:ext uri="{FF2B5EF4-FFF2-40B4-BE49-F238E27FC236}">
                <a16:creationId xmlns:a16="http://schemas.microsoft.com/office/drawing/2014/main" id="{6C7A7ED8-80AD-4735-94FD-E6773AEC5586}"/>
              </a:ext>
            </a:extLst>
          </p:cNvPr>
          <p:cNvCxnSpPr>
            <a:cxnSpLocks/>
            <a:stCxn id="54" idx="1"/>
            <a:endCxn id="55" idx="6"/>
          </p:cNvCxnSpPr>
          <p:nvPr/>
        </p:nvCxnSpPr>
        <p:spPr>
          <a:xfrm flipH="1">
            <a:off x="6029325" y="371936"/>
            <a:ext cx="1476774" cy="1169924"/>
          </a:xfrm>
          <a:prstGeom prst="line">
            <a:avLst/>
          </a:prstGeom>
          <a:ln w="12700">
            <a:solidFill>
              <a:srgbClr val="4171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1A3474AD-FA4D-4B5A-A254-B2184E0EAE0B}"/>
              </a:ext>
            </a:extLst>
          </p:cNvPr>
          <p:cNvGrpSpPr/>
          <p:nvPr/>
        </p:nvGrpSpPr>
        <p:grpSpPr>
          <a:xfrm>
            <a:off x="673365" y="6312420"/>
            <a:ext cx="3196960" cy="450110"/>
            <a:chOff x="673365" y="6312420"/>
            <a:chExt cx="3196960" cy="450110"/>
          </a:xfrm>
        </p:grpSpPr>
        <p:pic>
          <p:nvPicPr>
            <p:cNvPr id="26" name="Picture 1" descr="GeDNA(1)">
              <a:extLst>
                <a:ext uri="{FF2B5EF4-FFF2-40B4-BE49-F238E27FC236}">
                  <a16:creationId xmlns:a16="http://schemas.microsoft.com/office/drawing/2014/main" id="{2BB8BDFD-EC02-4E47-AF77-C0EB3E20A2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08736" y="6385507"/>
              <a:ext cx="431418" cy="344343"/>
            </a:xfrm>
            <a:prstGeom prst="rect">
              <a:avLst/>
            </a:prstGeom>
          </p:spPr>
        </p:pic>
        <p:sp>
          <p:nvSpPr>
            <p:cNvPr id="27" name="Text Box 7">
              <a:extLst>
                <a:ext uri="{FF2B5EF4-FFF2-40B4-BE49-F238E27FC236}">
                  <a16:creationId xmlns:a16="http://schemas.microsoft.com/office/drawing/2014/main" id="{D9A2B59F-BBAD-44B7-B379-831FE574FD85}"/>
                </a:ext>
              </a:extLst>
            </p:cNvPr>
            <p:cNvSpPr txBox="1"/>
            <p:nvPr/>
          </p:nvSpPr>
          <p:spPr>
            <a:xfrm>
              <a:off x="2097405" y="6385507"/>
              <a:ext cx="1772920" cy="306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en-US" sz="1400" dirty="0">
                  <a:solidFill>
                    <a:srgbClr val="365795"/>
                  </a:solidFill>
                </a:rPr>
                <a:t>Till-Hendrik </a:t>
              </a:r>
              <a:r>
                <a:rPr lang="en-US" altLang="en-US" sz="1400" dirty="0" err="1">
                  <a:solidFill>
                    <a:srgbClr val="365795"/>
                  </a:solidFill>
                </a:rPr>
                <a:t>Macher</a:t>
              </a:r>
              <a:endParaRPr lang="en-US" altLang="en-US" sz="1400" dirty="0">
                <a:solidFill>
                  <a:srgbClr val="365795"/>
                </a:solidFill>
              </a:endParaRPr>
            </a:p>
          </p:txBody>
        </p:sp>
        <p:pic>
          <p:nvPicPr>
            <p:cNvPr id="28" name="Grafik 27" descr="Ein Bild, das Fenster enthält.&#10;&#10;Automatisch generierte Beschreibung">
              <a:extLst>
                <a:ext uri="{FF2B5EF4-FFF2-40B4-BE49-F238E27FC236}">
                  <a16:creationId xmlns:a16="http://schemas.microsoft.com/office/drawing/2014/main" id="{30DAC1FB-0FDB-4BD0-B4A7-00F0CD494AB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73365" y="6312420"/>
              <a:ext cx="450110" cy="4501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17429446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C262490F-E61E-45BC-800D-1809FAA5CF5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53657" y="1094928"/>
            <a:ext cx="4798873" cy="4668143"/>
          </a:xfrm>
          <a:prstGeom prst="rect">
            <a:avLst/>
          </a:prstGeom>
        </p:spPr>
      </p:pic>
      <p:sp>
        <p:nvSpPr>
          <p:cNvPr id="91" name="Line 2"/>
          <p:cNvSpPr/>
          <p:nvPr/>
        </p:nvSpPr>
        <p:spPr>
          <a:xfrm flipH="1">
            <a:off x="0" y="6186600"/>
            <a:ext cx="12191760" cy="360"/>
          </a:xfrm>
          <a:prstGeom prst="line">
            <a:avLst/>
          </a:prstGeom>
          <a:ln w="25560">
            <a:solidFill>
              <a:srgbClr val="52AF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2" name="Line 3"/>
          <p:cNvSpPr/>
          <p:nvPr/>
        </p:nvSpPr>
        <p:spPr>
          <a:xfrm flipH="1">
            <a:off x="0" y="6210360"/>
            <a:ext cx="12191760" cy="360"/>
          </a:xfrm>
          <a:prstGeom prst="line">
            <a:avLst/>
          </a:prstGeom>
          <a:ln w="25560">
            <a:solidFill>
              <a:srgbClr val="4D5B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0" name="TextShape 9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r">
              <a:lnSpc>
                <a:spcPct val="100000"/>
              </a:lnSpc>
            </a:pPr>
            <a:fld id="{11E198E3-514A-4108-AF09-2FB0BC732807}" type="slidenum">
              <a:rPr lang="en-US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6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 panose="02020603050405020304"/>
            </a:endParaRPr>
          </a:p>
        </p:txBody>
      </p:sp>
      <p:sp>
        <p:nvSpPr>
          <p:cNvPr id="12" name="TextShape 1">
            <a:extLst>
              <a:ext uri="{FF2B5EF4-FFF2-40B4-BE49-F238E27FC236}">
                <a16:creationId xmlns:a16="http://schemas.microsoft.com/office/drawing/2014/main" id="{735A2372-7693-4CC1-925F-0EDC539C67B4}"/>
              </a:ext>
            </a:extLst>
          </p:cNvPr>
          <p:cNvSpPr txBox="1"/>
          <p:nvPr/>
        </p:nvSpPr>
        <p:spPr>
          <a:xfrm>
            <a:off x="838835" y="1"/>
            <a:ext cx="4091305" cy="1150724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de-DE" altLang="en-US" sz="2800" b="1" strike="noStrike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Data </a:t>
            </a:r>
            <a:r>
              <a:rPr lang="de-DE" altLang="en-US" sz="2800" b="1" strike="noStrike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conversion</a:t>
            </a:r>
            <a:endParaRPr lang="" altLang="en-US" sz="2800" b="1" strike="noStrike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14DE9DCF-76D6-472B-B642-406B63E9999D}"/>
              </a:ext>
            </a:extLst>
          </p:cNvPr>
          <p:cNvSpPr/>
          <p:nvPr/>
        </p:nvSpPr>
        <p:spPr>
          <a:xfrm>
            <a:off x="9944100" y="2575560"/>
            <a:ext cx="510540" cy="44957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CustomShape 8">
            <a:extLst>
              <a:ext uri="{FF2B5EF4-FFF2-40B4-BE49-F238E27FC236}">
                <a16:creationId xmlns:a16="http://schemas.microsoft.com/office/drawing/2014/main" id="{54FC9841-805F-48AF-A8D8-C5D7381E7093}"/>
              </a:ext>
            </a:extLst>
          </p:cNvPr>
          <p:cNvSpPr/>
          <p:nvPr/>
        </p:nvSpPr>
        <p:spPr>
          <a:xfrm>
            <a:off x="838835" y="1174125"/>
            <a:ext cx="4693285" cy="35422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80604020202020204" pitchFamily="34" charset="0"/>
              <a:buNone/>
            </a:pPr>
            <a:r>
              <a:rPr lang="de-DE" sz="1400" b="1" strike="noStrike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TaXon</a:t>
            </a:r>
            <a:r>
              <a:rPr lang="de-DE" sz="1400" b="1" strike="noStrike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b="1" strike="noStrike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table</a:t>
            </a:r>
            <a:r>
              <a:rPr lang="de-DE" sz="1400" b="1" strike="noStrike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b="1" strike="noStrike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converter</a:t>
            </a:r>
            <a:r>
              <a:rPr lang="" sz="1400" strike="noStrike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:</a:t>
            </a: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de-DE" altLang="en-US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Browse </a:t>
            </a:r>
            <a:r>
              <a:rPr lang="de-DE" altLang="en-US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both</a:t>
            </a:r>
            <a:r>
              <a:rPr lang="de-DE" altLang="en-US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altLang="en-US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tables</a:t>
            </a:r>
            <a:endParaRPr lang="de-DE" altLang="en-US" sz="1400" strike="noStrike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latin typeface="Arial" panose="020B0604020202020204"/>
              <a:sym typeface="+mn-ea"/>
            </a:endParaRP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de-DE" altLang="en-US" sz="1400" strike="noStrike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Check </a:t>
            </a:r>
            <a:r>
              <a:rPr lang="de-DE" altLang="en-US" sz="1400" strike="noStrike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the</a:t>
            </a:r>
            <a:r>
              <a:rPr lang="de-DE" altLang="en-US" sz="1400" strike="noStrike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altLang="en-US" sz="1400" strike="noStrike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taxonomy</a:t>
            </a:r>
            <a:r>
              <a:rPr lang="de-DE" altLang="en-US" sz="1400" strike="noStrike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altLang="en-US" sz="1400" strike="noStrike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table</a:t>
            </a:r>
            <a:r>
              <a:rPr lang="de-DE" altLang="en-US" sz="1400" strike="noStrike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altLang="en-US" sz="1400" strike="noStrike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format</a:t>
            </a:r>
            <a:endParaRPr lang="de-DE" altLang="en-US" sz="1400" strike="noStrike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latin typeface="Arial" panose="020B0604020202020204"/>
              <a:sym typeface="+mn-ea"/>
            </a:endParaRP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de-DE" altLang="en-US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Check </a:t>
            </a:r>
            <a:r>
              <a:rPr lang="de-DE" altLang="en-US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the</a:t>
            </a:r>
            <a:r>
              <a:rPr lang="de-DE" altLang="en-US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altLang="en-US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read</a:t>
            </a:r>
            <a:r>
              <a:rPr lang="de-DE" altLang="en-US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altLang="en-US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table</a:t>
            </a:r>
            <a:r>
              <a:rPr lang="de-DE" altLang="en-US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altLang="en-US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format</a:t>
            </a:r>
            <a:br>
              <a:rPr lang="de-DE" altLang="en-US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</a:br>
            <a:endParaRPr lang="de-DE" altLang="en-US" sz="1400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latin typeface="Arial" panose="020B0604020202020204"/>
              <a:sym typeface="+mn-ea"/>
            </a:endParaRP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de-DE" altLang="en-US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Choose</a:t>
            </a:r>
            <a:r>
              <a:rPr lang="de-DE" altLang="en-US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a </a:t>
            </a:r>
            <a:r>
              <a:rPr lang="de-DE" altLang="en-US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name</a:t>
            </a:r>
            <a:r>
              <a:rPr lang="de-DE" altLang="en-US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altLang="en-US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for</a:t>
            </a:r>
            <a:r>
              <a:rPr lang="de-DE" altLang="en-US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altLang="en-US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the</a:t>
            </a:r>
            <a:r>
              <a:rPr lang="de-DE" altLang="en-US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altLang="en-US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new</a:t>
            </a:r>
            <a:r>
              <a:rPr lang="de-DE" altLang="en-US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altLang="en-US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TaXon</a:t>
            </a:r>
            <a:r>
              <a:rPr lang="de-DE" altLang="en-US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altLang="en-US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table</a:t>
            </a:r>
            <a:endParaRPr lang="de-DE" altLang="en-US" sz="1400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latin typeface="Arial" panose="020B0604020202020204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altLang="en-US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Tutorial: </a:t>
            </a:r>
            <a:r>
              <a:rPr lang="de-DE" altLang="en-US" sz="1400" i="1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TTT.xlsx</a:t>
            </a: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" altLang="en-US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Convert the tables</a:t>
            </a:r>
            <a:endParaRPr lang="de-DE" altLang="en-US" sz="1400" strike="noStrike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latin typeface="Arial" panose="020B0604020202020204"/>
              <a:sym typeface="+mn-ea"/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72D3979B-2A23-4A7C-A2F6-66023068E607}"/>
              </a:ext>
            </a:extLst>
          </p:cNvPr>
          <p:cNvSpPr txBox="1"/>
          <p:nvPr/>
        </p:nvSpPr>
        <p:spPr>
          <a:xfrm>
            <a:off x="8610479" y="529230"/>
            <a:ext cx="1680533" cy="307777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de-DE" sz="1400" dirty="0"/>
              <a:t>Check </a:t>
            </a:r>
            <a:r>
              <a:rPr lang="de-DE" sz="1400" dirty="0" err="1"/>
              <a:t>tables</a:t>
            </a:r>
            <a:r>
              <a:rPr lang="de-DE" sz="1400" dirty="0"/>
              <a:t> </a:t>
            </a:r>
            <a:r>
              <a:rPr lang="de-DE" sz="1400" dirty="0" err="1"/>
              <a:t>first</a:t>
            </a:r>
            <a:r>
              <a:rPr lang="de-DE" sz="1400" dirty="0"/>
              <a:t>!</a:t>
            </a:r>
          </a:p>
        </p:txBody>
      </p: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ECD07AFE-2A53-4E3A-8B5B-609F97D7F470}"/>
              </a:ext>
            </a:extLst>
          </p:cNvPr>
          <p:cNvCxnSpPr>
            <a:cxnSpLocks/>
            <a:stCxn id="13" idx="2"/>
            <a:endCxn id="14" idx="0"/>
          </p:cNvCxnSpPr>
          <p:nvPr/>
        </p:nvCxnSpPr>
        <p:spPr>
          <a:xfrm>
            <a:off x="9450746" y="837007"/>
            <a:ext cx="748624" cy="1738553"/>
          </a:xfrm>
          <a:prstGeom prst="line">
            <a:avLst/>
          </a:prstGeom>
          <a:ln w="12700">
            <a:solidFill>
              <a:srgbClr val="4171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uppieren 35">
            <a:extLst>
              <a:ext uri="{FF2B5EF4-FFF2-40B4-BE49-F238E27FC236}">
                <a16:creationId xmlns:a16="http://schemas.microsoft.com/office/drawing/2014/main" id="{3806994D-D862-4650-B11A-07D638E262D7}"/>
              </a:ext>
            </a:extLst>
          </p:cNvPr>
          <p:cNvGrpSpPr/>
          <p:nvPr/>
        </p:nvGrpSpPr>
        <p:grpSpPr>
          <a:xfrm>
            <a:off x="1329771" y="5036574"/>
            <a:ext cx="904240" cy="857730"/>
            <a:chOff x="8027548" y="2981188"/>
            <a:chExt cx="1165860" cy="1224360"/>
          </a:xfrm>
        </p:grpSpPr>
        <p:sp>
          <p:nvSpPr>
            <p:cNvPr id="37" name="Rechteck 36">
              <a:extLst>
                <a:ext uri="{FF2B5EF4-FFF2-40B4-BE49-F238E27FC236}">
                  <a16:creationId xmlns:a16="http://schemas.microsoft.com/office/drawing/2014/main" id="{5DCDC45A-0705-416C-98D2-47E2ADC8670D}"/>
                </a:ext>
              </a:extLst>
            </p:cNvPr>
            <p:cNvSpPr/>
            <p:nvPr/>
          </p:nvSpPr>
          <p:spPr>
            <a:xfrm>
              <a:off x="8027548" y="2981188"/>
              <a:ext cx="1165860" cy="1224360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38" name="Grafik 37">
              <a:extLst>
                <a:ext uri="{FF2B5EF4-FFF2-40B4-BE49-F238E27FC236}">
                  <a16:creationId xmlns:a16="http://schemas.microsoft.com/office/drawing/2014/main" id="{1A58A7ED-E812-4643-8F7B-B11E4637B4D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261916" y="3246664"/>
              <a:ext cx="675709" cy="705964"/>
            </a:xfrm>
            <a:prstGeom prst="rect">
              <a:avLst/>
            </a:prstGeom>
          </p:spPr>
        </p:pic>
      </p:grpSp>
      <p:sp>
        <p:nvSpPr>
          <p:cNvPr id="39" name="Textfeld 38">
            <a:extLst>
              <a:ext uri="{FF2B5EF4-FFF2-40B4-BE49-F238E27FC236}">
                <a16:creationId xmlns:a16="http://schemas.microsoft.com/office/drawing/2014/main" id="{6F109DA0-215A-4A58-886C-6E5046E6BD27}"/>
              </a:ext>
            </a:extLst>
          </p:cNvPr>
          <p:cNvSpPr txBox="1"/>
          <p:nvPr/>
        </p:nvSpPr>
        <p:spPr>
          <a:xfrm>
            <a:off x="374842" y="4867432"/>
            <a:ext cx="1092311" cy="276999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de-DE" sz="1200" dirty="0"/>
              <a:t>Project </a:t>
            </a:r>
            <a:r>
              <a:rPr lang="de-DE" sz="1200" dirty="0" err="1"/>
              <a:t>folder</a:t>
            </a:r>
            <a:endParaRPr lang="de-DE" sz="1200" dirty="0"/>
          </a:p>
        </p:txBody>
      </p:sp>
      <p:sp>
        <p:nvSpPr>
          <p:cNvPr id="40" name="Pfeil: nach unten 39">
            <a:extLst>
              <a:ext uri="{FF2B5EF4-FFF2-40B4-BE49-F238E27FC236}">
                <a16:creationId xmlns:a16="http://schemas.microsoft.com/office/drawing/2014/main" id="{C3F1AA6D-D605-4DAC-96F1-62A5F9474D78}"/>
              </a:ext>
            </a:extLst>
          </p:cNvPr>
          <p:cNvSpPr/>
          <p:nvPr/>
        </p:nvSpPr>
        <p:spPr>
          <a:xfrm rot="16200000">
            <a:off x="2384892" y="5341291"/>
            <a:ext cx="312821" cy="24829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102CF609-A708-40A0-8B6B-F29008239978}"/>
              </a:ext>
            </a:extLst>
          </p:cNvPr>
          <p:cNvSpPr/>
          <p:nvPr/>
        </p:nvSpPr>
        <p:spPr>
          <a:xfrm>
            <a:off x="2803428" y="5036574"/>
            <a:ext cx="904240" cy="85773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Pfeil: nach unten 46">
            <a:extLst>
              <a:ext uri="{FF2B5EF4-FFF2-40B4-BE49-F238E27FC236}">
                <a16:creationId xmlns:a16="http://schemas.microsoft.com/office/drawing/2014/main" id="{1A8CD7F8-228F-4ACF-9CAF-60BC07433888}"/>
              </a:ext>
            </a:extLst>
          </p:cNvPr>
          <p:cNvSpPr/>
          <p:nvPr/>
        </p:nvSpPr>
        <p:spPr>
          <a:xfrm rot="16200000">
            <a:off x="3825265" y="5343642"/>
            <a:ext cx="312821" cy="24829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245DF732-8E5A-40D1-9049-4418245FDD54}"/>
              </a:ext>
            </a:extLst>
          </p:cNvPr>
          <p:cNvSpPr/>
          <p:nvPr/>
        </p:nvSpPr>
        <p:spPr>
          <a:xfrm>
            <a:off x="4288968" y="5036227"/>
            <a:ext cx="904240" cy="85773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70" name="Grafik 69">
            <a:extLst>
              <a:ext uri="{FF2B5EF4-FFF2-40B4-BE49-F238E27FC236}">
                <a16:creationId xmlns:a16="http://schemas.microsoft.com/office/drawing/2014/main" id="{6827DE14-53F8-4D7C-8A29-2B21FA73CBF2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026715" y="5227418"/>
            <a:ext cx="440071" cy="512512"/>
          </a:xfrm>
          <a:prstGeom prst="rect">
            <a:avLst/>
          </a:prstGeom>
        </p:spPr>
      </p:pic>
      <p:pic>
        <p:nvPicPr>
          <p:cNvPr id="71" name="Grafik 70">
            <a:extLst>
              <a:ext uri="{FF2B5EF4-FFF2-40B4-BE49-F238E27FC236}">
                <a16:creationId xmlns:a16="http://schemas.microsoft.com/office/drawing/2014/main" id="{CBD52412-6071-46BC-8D58-2F28EB51DE73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380490" y="5215594"/>
            <a:ext cx="721195" cy="529712"/>
          </a:xfrm>
          <a:prstGeom prst="rect">
            <a:avLst/>
          </a:prstGeom>
        </p:spPr>
      </p:pic>
      <p:sp>
        <p:nvSpPr>
          <p:cNvPr id="58" name="Textfeld 57">
            <a:extLst>
              <a:ext uri="{FF2B5EF4-FFF2-40B4-BE49-F238E27FC236}">
                <a16:creationId xmlns:a16="http://schemas.microsoft.com/office/drawing/2014/main" id="{C296FFA0-CB70-4988-9D75-ECC568AA38D7}"/>
              </a:ext>
            </a:extLst>
          </p:cNvPr>
          <p:cNvSpPr txBox="1"/>
          <p:nvPr/>
        </p:nvSpPr>
        <p:spPr>
          <a:xfrm>
            <a:off x="5144574" y="4861975"/>
            <a:ext cx="997888" cy="276999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de-DE" sz="1200" dirty="0" err="1"/>
              <a:t>TaXon</a:t>
            </a:r>
            <a:r>
              <a:rPr lang="de-DE" sz="1200" dirty="0"/>
              <a:t> </a:t>
            </a:r>
            <a:r>
              <a:rPr lang="de-DE" sz="1200" dirty="0" err="1"/>
              <a:t>table</a:t>
            </a:r>
            <a:endParaRPr lang="de-DE" sz="1200" dirty="0"/>
          </a:p>
        </p:txBody>
      </p:sp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23E66B9E-6E8D-4EC3-940F-1247DD688972}"/>
              </a:ext>
            </a:extLst>
          </p:cNvPr>
          <p:cNvGrpSpPr/>
          <p:nvPr/>
        </p:nvGrpSpPr>
        <p:grpSpPr>
          <a:xfrm>
            <a:off x="673365" y="6312420"/>
            <a:ext cx="3196960" cy="450110"/>
            <a:chOff x="673365" y="6312420"/>
            <a:chExt cx="3196960" cy="450110"/>
          </a:xfrm>
        </p:grpSpPr>
        <p:pic>
          <p:nvPicPr>
            <p:cNvPr id="26" name="Picture 1" descr="GeDNA(1)">
              <a:extLst>
                <a:ext uri="{FF2B5EF4-FFF2-40B4-BE49-F238E27FC236}">
                  <a16:creationId xmlns:a16="http://schemas.microsoft.com/office/drawing/2014/main" id="{40C3AF26-47E2-4723-A70A-7B5CAA69862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08736" y="6385507"/>
              <a:ext cx="431418" cy="344343"/>
            </a:xfrm>
            <a:prstGeom prst="rect">
              <a:avLst/>
            </a:prstGeom>
          </p:spPr>
        </p:pic>
        <p:sp>
          <p:nvSpPr>
            <p:cNvPr id="27" name="Text Box 7">
              <a:extLst>
                <a:ext uri="{FF2B5EF4-FFF2-40B4-BE49-F238E27FC236}">
                  <a16:creationId xmlns:a16="http://schemas.microsoft.com/office/drawing/2014/main" id="{15863DEE-D5D5-4507-8F08-78404C4DC5FE}"/>
                </a:ext>
              </a:extLst>
            </p:cNvPr>
            <p:cNvSpPr txBox="1"/>
            <p:nvPr/>
          </p:nvSpPr>
          <p:spPr>
            <a:xfrm>
              <a:off x="2097405" y="6385507"/>
              <a:ext cx="1772920" cy="306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en-US" sz="1400" dirty="0">
                  <a:solidFill>
                    <a:srgbClr val="365795"/>
                  </a:solidFill>
                </a:rPr>
                <a:t>Till-Hendrik </a:t>
              </a:r>
              <a:r>
                <a:rPr lang="en-US" altLang="en-US" sz="1400" dirty="0" err="1">
                  <a:solidFill>
                    <a:srgbClr val="365795"/>
                  </a:solidFill>
                </a:rPr>
                <a:t>Macher</a:t>
              </a:r>
              <a:endParaRPr lang="en-US" altLang="en-US" sz="1400" dirty="0">
                <a:solidFill>
                  <a:srgbClr val="365795"/>
                </a:solidFill>
              </a:endParaRPr>
            </a:p>
          </p:txBody>
        </p:sp>
        <p:pic>
          <p:nvPicPr>
            <p:cNvPr id="28" name="Grafik 27" descr="Ein Bild, das Fenster enthält.&#10;&#10;Automatisch generierte Beschreibung">
              <a:extLst>
                <a:ext uri="{FF2B5EF4-FFF2-40B4-BE49-F238E27FC236}">
                  <a16:creationId xmlns:a16="http://schemas.microsoft.com/office/drawing/2014/main" id="{48DD35AA-E27E-4902-ACA9-2B65E2C749C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73365" y="6312420"/>
              <a:ext cx="450110" cy="4501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31359059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Line 2"/>
          <p:cNvSpPr/>
          <p:nvPr/>
        </p:nvSpPr>
        <p:spPr>
          <a:xfrm flipH="1">
            <a:off x="0" y="6186600"/>
            <a:ext cx="12191760" cy="360"/>
          </a:xfrm>
          <a:prstGeom prst="line">
            <a:avLst/>
          </a:prstGeom>
          <a:ln w="25560">
            <a:solidFill>
              <a:srgbClr val="52AF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2" name="Line 3"/>
          <p:cNvSpPr/>
          <p:nvPr/>
        </p:nvSpPr>
        <p:spPr>
          <a:xfrm flipH="1">
            <a:off x="0" y="6210360"/>
            <a:ext cx="12191760" cy="360"/>
          </a:xfrm>
          <a:prstGeom prst="line">
            <a:avLst/>
          </a:prstGeom>
          <a:ln w="25560">
            <a:solidFill>
              <a:srgbClr val="4D5B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0" name="TextShape 9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r">
              <a:lnSpc>
                <a:spcPct val="100000"/>
              </a:lnSpc>
            </a:pPr>
            <a:fld id="{11E198E3-514A-4108-AF09-2FB0BC732807}" type="slidenum">
              <a:rPr lang="en-US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7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 panose="02020603050405020304"/>
            </a:endParaRPr>
          </a:p>
        </p:txBody>
      </p:sp>
      <p:sp>
        <p:nvSpPr>
          <p:cNvPr id="12" name="TextShape 1">
            <a:extLst>
              <a:ext uri="{FF2B5EF4-FFF2-40B4-BE49-F238E27FC236}">
                <a16:creationId xmlns:a16="http://schemas.microsoft.com/office/drawing/2014/main" id="{735A2372-7693-4CC1-925F-0EDC539C67B4}"/>
              </a:ext>
            </a:extLst>
          </p:cNvPr>
          <p:cNvSpPr txBox="1"/>
          <p:nvPr/>
        </p:nvSpPr>
        <p:spPr>
          <a:xfrm>
            <a:off x="838835" y="1"/>
            <a:ext cx="10513695" cy="1150724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de-DE" altLang="en-US" sz="2800" b="1" strike="noStrike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Read </a:t>
            </a:r>
            <a:r>
              <a:rPr lang="de-DE" altLang="en-US" sz="2800" b="1" strike="noStrike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table</a:t>
            </a:r>
            <a:r>
              <a:rPr lang="de-DE" altLang="en-US" sz="2800" b="1" strike="noStrike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 </a:t>
            </a:r>
            <a:r>
              <a:rPr lang="de-DE" altLang="en-US" sz="2800" b="1" strike="noStrike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format</a:t>
            </a:r>
            <a:endParaRPr lang="" altLang="en-US" sz="2800" b="1" strike="noStrike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EA9D2638-2080-4EDF-9B7D-23D356BDD0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546" y="2857057"/>
            <a:ext cx="11694908" cy="2395342"/>
          </a:xfrm>
          <a:prstGeom prst="rect">
            <a:avLst/>
          </a:prstGeo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BC3138ED-BBB7-41F8-8BF8-81F647C45903}"/>
              </a:ext>
            </a:extLst>
          </p:cNvPr>
          <p:cNvSpPr txBox="1"/>
          <p:nvPr/>
        </p:nvSpPr>
        <p:spPr>
          <a:xfrm>
            <a:off x="962907" y="1523166"/>
            <a:ext cx="1532643" cy="52322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de-DE" sz="1400" dirty="0"/>
              <a:t>IDs = </a:t>
            </a:r>
            <a:r>
              <a:rPr lang="de-DE" sz="1400" dirty="0" err="1"/>
              <a:t>column</a:t>
            </a:r>
            <a:r>
              <a:rPr lang="de-DE" sz="1400" dirty="0"/>
              <a:t> </a:t>
            </a:r>
            <a:r>
              <a:rPr lang="de-DE" sz="1400" dirty="0" err="1"/>
              <a:t>for</a:t>
            </a:r>
            <a:r>
              <a:rPr lang="de-DE" sz="1400" dirty="0"/>
              <a:t> OTU </a:t>
            </a:r>
            <a:r>
              <a:rPr lang="de-DE" sz="1400" dirty="0" err="1"/>
              <a:t>names</a:t>
            </a:r>
            <a:endParaRPr lang="de-DE" sz="1400" dirty="0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E72AC39F-EBEE-46C2-9022-7E84F5C864DD}"/>
              </a:ext>
            </a:extLst>
          </p:cNvPr>
          <p:cNvSpPr/>
          <p:nvPr/>
        </p:nvSpPr>
        <p:spPr>
          <a:xfrm>
            <a:off x="308077" y="2909888"/>
            <a:ext cx="373171" cy="20002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806D814B-B2F8-4D80-9CA3-8EF63F0DD468}"/>
              </a:ext>
            </a:extLst>
          </p:cNvPr>
          <p:cNvCxnSpPr>
            <a:cxnSpLocks/>
            <a:stCxn id="16" idx="2"/>
            <a:endCxn id="17" idx="0"/>
          </p:cNvCxnSpPr>
          <p:nvPr/>
        </p:nvCxnSpPr>
        <p:spPr>
          <a:xfrm flipH="1">
            <a:off x="494663" y="2046386"/>
            <a:ext cx="1234566" cy="863502"/>
          </a:xfrm>
          <a:prstGeom prst="line">
            <a:avLst/>
          </a:prstGeom>
          <a:ln w="12700">
            <a:solidFill>
              <a:srgbClr val="4171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feld 28">
            <a:extLst>
              <a:ext uri="{FF2B5EF4-FFF2-40B4-BE49-F238E27FC236}">
                <a16:creationId xmlns:a16="http://schemas.microsoft.com/office/drawing/2014/main" id="{29AE99A5-FDAC-444F-96FA-0F78E0650413}"/>
              </a:ext>
            </a:extLst>
          </p:cNvPr>
          <p:cNvSpPr txBox="1"/>
          <p:nvPr/>
        </p:nvSpPr>
        <p:spPr>
          <a:xfrm>
            <a:off x="6728428" y="5599978"/>
            <a:ext cx="1653572" cy="307777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de-DE" sz="1400" dirty="0"/>
              <a:t>Read </a:t>
            </a:r>
            <a:r>
              <a:rPr lang="de-DE" sz="1400" dirty="0" err="1"/>
              <a:t>abundances</a:t>
            </a:r>
            <a:endParaRPr lang="de-DE" sz="1400" dirty="0"/>
          </a:p>
        </p:txBody>
      </p:sp>
      <p:sp>
        <p:nvSpPr>
          <p:cNvPr id="30" name="Ellipse 29">
            <a:extLst>
              <a:ext uri="{FF2B5EF4-FFF2-40B4-BE49-F238E27FC236}">
                <a16:creationId xmlns:a16="http://schemas.microsoft.com/office/drawing/2014/main" id="{2DA6718C-09B0-42E2-AD0E-44D3AD9650A5}"/>
              </a:ext>
            </a:extLst>
          </p:cNvPr>
          <p:cNvSpPr/>
          <p:nvPr/>
        </p:nvSpPr>
        <p:spPr>
          <a:xfrm>
            <a:off x="6776052" y="4220838"/>
            <a:ext cx="373171" cy="20002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1" name="Gerader Verbinder 30">
            <a:extLst>
              <a:ext uri="{FF2B5EF4-FFF2-40B4-BE49-F238E27FC236}">
                <a16:creationId xmlns:a16="http://schemas.microsoft.com/office/drawing/2014/main" id="{A998FE2D-6101-410A-9A4F-A7BDBF85E7A6}"/>
              </a:ext>
            </a:extLst>
          </p:cNvPr>
          <p:cNvCxnSpPr>
            <a:cxnSpLocks/>
            <a:stCxn id="29" idx="0"/>
            <a:endCxn id="30" idx="5"/>
          </p:cNvCxnSpPr>
          <p:nvPr/>
        </p:nvCxnSpPr>
        <p:spPr>
          <a:xfrm flipH="1" flipV="1">
            <a:off x="7094573" y="4391570"/>
            <a:ext cx="460641" cy="1208408"/>
          </a:xfrm>
          <a:prstGeom prst="line">
            <a:avLst/>
          </a:prstGeom>
          <a:ln w="12700">
            <a:solidFill>
              <a:srgbClr val="4171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feld 39">
            <a:extLst>
              <a:ext uri="{FF2B5EF4-FFF2-40B4-BE49-F238E27FC236}">
                <a16:creationId xmlns:a16="http://schemas.microsoft.com/office/drawing/2014/main" id="{E4660988-89DB-4F20-B5A7-E21434C9DBB5}"/>
              </a:ext>
            </a:extLst>
          </p:cNvPr>
          <p:cNvSpPr txBox="1"/>
          <p:nvPr/>
        </p:nvSpPr>
        <p:spPr>
          <a:xfrm>
            <a:off x="6006533" y="1745951"/>
            <a:ext cx="1434834" cy="307777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de-DE" sz="1400" dirty="0"/>
              <a:t>Sample </a:t>
            </a:r>
            <a:r>
              <a:rPr lang="de-DE" sz="1400" dirty="0" err="1"/>
              <a:t>names</a:t>
            </a:r>
            <a:endParaRPr lang="de-DE" sz="1400" dirty="0"/>
          </a:p>
        </p:txBody>
      </p:sp>
      <p:sp>
        <p:nvSpPr>
          <p:cNvPr id="41" name="Ellipse 40">
            <a:extLst>
              <a:ext uri="{FF2B5EF4-FFF2-40B4-BE49-F238E27FC236}">
                <a16:creationId xmlns:a16="http://schemas.microsoft.com/office/drawing/2014/main" id="{6B184B11-E170-417D-BDB1-7ABBD00C6577}"/>
              </a:ext>
            </a:extLst>
          </p:cNvPr>
          <p:cNvSpPr/>
          <p:nvPr/>
        </p:nvSpPr>
        <p:spPr>
          <a:xfrm>
            <a:off x="4730683" y="2909888"/>
            <a:ext cx="373171" cy="20002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42" name="Gerader Verbinder 41">
            <a:extLst>
              <a:ext uri="{FF2B5EF4-FFF2-40B4-BE49-F238E27FC236}">
                <a16:creationId xmlns:a16="http://schemas.microsoft.com/office/drawing/2014/main" id="{B5CEAFB1-A1DE-41D3-91AA-6A5C489EE250}"/>
              </a:ext>
            </a:extLst>
          </p:cNvPr>
          <p:cNvCxnSpPr>
            <a:cxnSpLocks/>
            <a:stCxn id="40" idx="2"/>
            <a:endCxn id="41" idx="7"/>
          </p:cNvCxnSpPr>
          <p:nvPr/>
        </p:nvCxnSpPr>
        <p:spPr>
          <a:xfrm flipH="1">
            <a:off x="5049204" y="2053728"/>
            <a:ext cx="1674746" cy="885453"/>
          </a:xfrm>
          <a:prstGeom prst="line">
            <a:avLst/>
          </a:prstGeom>
          <a:ln w="12700">
            <a:solidFill>
              <a:srgbClr val="4171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feld 46">
            <a:extLst>
              <a:ext uri="{FF2B5EF4-FFF2-40B4-BE49-F238E27FC236}">
                <a16:creationId xmlns:a16="http://schemas.microsoft.com/office/drawing/2014/main" id="{D2788E65-1636-4C90-BFB2-693B202732D8}"/>
              </a:ext>
            </a:extLst>
          </p:cNvPr>
          <p:cNvSpPr txBox="1"/>
          <p:nvPr/>
        </p:nvSpPr>
        <p:spPr>
          <a:xfrm>
            <a:off x="9267825" y="1480177"/>
            <a:ext cx="2084705" cy="52322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de-DE" sz="1400" dirty="0" err="1"/>
              <a:t>Sequences</a:t>
            </a:r>
            <a:r>
              <a:rPr lang="de-DE" sz="1400" dirty="0"/>
              <a:t> = </a:t>
            </a:r>
            <a:r>
              <a:rPr lang="de-DE" sz="1400" dirty="0" err="1"/>
              <a:t>Sequence</a:t>
            </a:r>
            <a:r>
              <a:rPr lang="de-DE" sz="1400" dirty="0"/>
              <a:t> </a:t>
            </a:r>
            <a:r>
              <a:rPr lang="de-DE" sz="1400" dirty="0" err="1"/>
              <a:t>of</a:t>
            </a:r>
            <a:r>
              <a:rPr lang="de-DE" sz="1400" dirty="0"/>
              <a:t> </a:t>
            </a:r>
            <a:r>
              <a:rPr lang="de-DE" sz="1400" dirty="0" err="1"/>
              <a:t>each</a:t>
            </a:r>
            <a:r>
              <a:rPr lang="de-DE" sz="1400" dirty="0"/>
              <a:t> OTU</a:t>
            </a:r>
          </a:p>
        </p:txBody>
      </p:sp>
      <p:sp>
        <p:nvSpPr>
          <p:cNvPr id="48" name="Ellipse 47">
            <a:extLst>
              <a:ext uri="{FF2B5EF4-FFF2-40B4-BE49-F238E27FC236}">
                <a16:creationId xmlns:a16="http://schemas.microsoft.com/office/drawing/2014/main" id="{51A46274-9696-4D2A-B626-E89665BAA5AD}"/>
              </a:ext>
            </a:extLst>
          </p:cNvPr>
          <p:cNvSpPr/>
          <p:nvPr/>
        </p:nvSpPr>
        <p:spPr>
          <a:xfrm>
            <a:off x="9795314" y="2909958"/>
            <a:ext cx="656436" cy="20002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49" name="Gerader Verbinder 48">
            <a:extLst>
              <a:ext uri="{FF2B5EF4-FFF2-40B4-BE49-F238E27FC236}">
                <a16:creationId xmlns:a16="http://schemas.microsoft.com/office/drawing/2014/main" id="{020FBC45-FF77-4756-ACBC-80911E955186}"/>
              </a:ext>
            </a:extLst>
          </p:cNvPr>
          <p:cNvCxnSpPr>
            <a:cxnSpLocks/>
            <a:stCxn id="47" idx="2"/>
            <a:endCxn id="48" idx="0"/>
          </p:cNvCxnSpPr>
          <p:nvPr/>
        </p:nvCxnSpPr>
        <p:spPr>
          <a:xfrm flipH="1">
            <a:off x="10123532" y="2003397"/>
            <a:ext cx="186646" cy="906561"/>
          </a:xfrm>
          <a:prstGeom prst="line">
            <a:avLst/>
          </a:prstGeom>
          <a:ln w="12700">
            <a:solidFill>
              <a:srgbClr val="4171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D1C443EC-E7AB-4923-84A4-698EB2F290AC}"/>
              </a:ext>
            </a:extLst>
          </p:cNvPr>
          <p:cNvGrpSpPr/>
          <p:nvPr/>
        </p:nvGrpSpPr>
        <p:grpSpPr>
          <a:xfrm>
            <a:off x="673365" y="6312420"/>
            <a:ext cx="3196960" cy="450110"/>
            <a:chOff x="673365" y="6312420"/>
            <a:chExt cx="3196960" cy="450110"/>
          </a:xfrm>
        </p:grpSpPr>
        <p:pic>
          <p:nvPicPr>
            <p:cNvPr id="23" name="Picture 1" descr="GeDNA(1)">
              <a:extLst>
                <a:ext uri="{FF2B5EF4-FFF2-40B4-BE49-F238E27FC236}">
                  <a16:creationId xmlns:a16="http://schemas.microsoft.com/office/drawing/2014/main" id="{870E1BE9-1FDF-4828-ABE0-B7FB9089CCC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08736" y="6385507"/>
              <a:ext cx="431418" cy="344343"/>
            </a:xfrm>
            <a:prstGeom prst="rect">
              <a:avLst/>
            </a:prstGeom>
          </p:spPr>
        </p:pic>
        <p:sp>
          <p:nvSpPr>
            <p:cNvPr id="24" name="Text Box 7">
              <a:extLst>
                <a:ext uri="{FF2B5EF4-FFF2-40B4-BE49-F238E27FC236}">
                  <a16:creationId xmlns:a16="http://schemas.microsoft.com/office/drawing/2014/main" id="{7C12369A-EB23-4AA1-A2DD-AC9717FCE352}"/>
                </a:ext>
              </a:extLst>
            </p:cNvPr>
            <p:cNvSpPr txBox="1"/>
            <p:nvPr/>
          </p:nvSpPr>
          <p:spPr>
            <a:xfrm>
              <a:off x="2097405" y="6385507"/>
              <a:ext cx="1772920" cy="306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en-US" sz="1400" dirty="0">
                  <a:solidFill>
                    <a:srgbClr val="365795"/>
                  </a:solidFill>
                </a:rPr>
                <a:t>Till-Hendrik </a:t>
              </a:r>
              <a:r>
                <a:rPr lang="en-US" altLang="en-US" sz="1400" dirty="0" err="1">
                  <a:solidFill>
                    <a:srgbClr val="365795"/>
                  </a:solidFill>
                </a:rPr>
                <a:t>Macher</a:t>
              </a:r>
              <a:endParaRPr lang="en-US" altLang="en-US" sz="1400" dirty="0">
                <a:solidFill>
                  <a:srgbClr val="365795"/>
                </a:solidFill>
              </a:endParaRPr>
            </a:p>
          </p:txBody>
        </p:sp>
        <p:pic>
          <p:nvPicPr>
            <p:cNvPr id="25" name="Grafik 24" descr="Ein Bild, das Fenster enthält.&#10;&#10;Automatisch generierte Beschreibung">
              <a:extLst>
                <a:ext uri="{FF2B5EF4-FFF2-40B4-BE49-F238E27FC236}">
                  <a16:creationId xmlns:a16="http://schemas.microsoft.com/office/drawing/2014/main" id="{B35CCB6D-7221-4B57-AFDE-FEC39571E47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73365" y="6312420"/>
              <a:ext cx="450110" cy="4501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41758017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Line 2"/>
          <p:cNvSpPr/>
          <p:nvPr/>
        </p:nvSpPr>
        <p:spPr>
          <a:xfrm flipH="1">
            <a:off x="0" y="6186600"/>
            <a:ext cx="12191760" cy="360"/>
          </a:xfrm>
          <a:prstGeom prst="line">
            <a:avLst/>
          </a:prstGeom>
          <a:ln w="25560">
            <a:solidFill>
              <a:srgbClr val="52AF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2" name="Line 3"/>
          <p:cNvSpPr/>
          <p:nvPr/>
        </p:nvSpPr>
        <p:spPr>
          <a:xfrm flipH="1">
            <a:off x="0" y="6210360"/>
            <a:ext cx="12191760" cy="360"/>
          </a:xfrm>
          <a:prstGeom prst="line">
            <a:avLst/>
          </a:prstGeom>
          <a:ln w="25560">
            <a:solidFill>
              <a:srgbClr val="4D5B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0" name="TextShape 9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r">
              <a:lnSpc>
                <a:spcPct val="100000"/>
              </a:lnSpc>
            </a:pPr>
            <a:fld id="{11E198E3-514A-4108-AF09-2FB0BC732807}" type="slidenum">
              <a:rPr lang="en-US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8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 panose="02020603050405020304"/>
            </a:endParaRPr>
          </a:p>
        </p:txBody>
      </p:sp>
      <p:sp>
        <p:nvSpPr>
          <p:cNvPr id="12" name="TextShape 1">
            <a:extLst>
              <a:ext uri="{FF2B5EF4-FFF2-40B4-BE49-F238E27FC236}">
                <a16:creationId xmlns:a16="http://schemas.microsoft.com/office/drawing/2014/main" id="{735A2372-7693-4CC1-925F-0EDC539C67B4}"/>
              </a:ext>
            </a:extLst>
          </p:cNvPr>
          <p:cNvSpPr txBox="1"/>
          <p:nvPr/>
        </p:nvSpPr>
        <p:spPr>
          <a:xfrm>
            <a:off x="838835" y="1"/>
            <a:ext cx="10513695" cy="1150724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de-DE" altLang="en-US" sz="2800" b="1" strike="noStrike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Taxonomy</a:t>
            </a:r>
            <a:r>
              <a:rPr lang="de-DE" altLang="en-US" sz="2800" b="1" strike="noStrike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 </a:t>
            </a:r>
            <a:r>
              <a:rPr lang="de-DE" altLang="en-US" sz="2800" b="1" strike="noStrike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table</a:t>
            </a:r>
            <a:r>
              <a:rPr lang="de-DE" altLang="en-US" sz="2800" b="1" strike="noStrike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 </a:t>
            </a:r>
            <a:r>
              <a:rPr lang="de-DE" altLang="en-US" sz="2800" b="1" strike="noStrike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format</a:t>
            </a:r>
            <a:endParaRPr lang="" altLang="en-US" sz="2800" b="1" strike="noStrike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C9271642-C6BE-4456-9F0A-1DC37CABF0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1993" y="2545321"/>
            <a:ext cx="7548014" cy="2877926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F2DDB95C-79A2-4152-9FC6-6AF12BB1BEEC}"/>
              </a:ext>
            </a:extLst>
          </p:cNvPr>
          <p:cNvSpPr txBox="1"/>
          <p:nvPr/>
        </p:nvSpPr>
        <p:spPr>
          <a:xfrm>
            <a:off x="4242384" y="1318328"/>
            <a:ext cx="2139366" cy="52322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de-DE" sz="1400" dirty="0" err="1"/>
              <a:t>Taxonomic</a:t>
            </a:r>
            <a:r>
              <a:rPr lang="de-DE" sz="1400" dirty="0"/>
              <a:t> </a:t>
            </a:r>
            <a:r>
              <a:rPr lang="de-DE" sz="1400" dirty="0" err="1"/>
              <a:t>level</a:t>
            </a:r>
            <a:r>
              <a:rPr lang="de-DE" sz="1400" dirty="0"/>
              <a:t> </a:t>
            </a:r>
            <a:r>
              <a:rPr lang="de-DE" sz="1400" dirty="0" err="1"/>
              <a:t>column</a:t>
            </a:r>
            <a:r>
              <a:rPr lang="de-DE" sz="1400" dirty="0"/>
              <a:t>:</a:t>
            </a:r>
          </a:p>
          <a:p>
            <a:r>
              <a:rPr lang="de-DE" sz="1400" dirty="0"/>
              <a:t>Phylum </a:t>
            </a:r>
            <a:r>
              <a:rPr lang="de-DE" sz="1400" dirty="0" err="1"/>
              <a:t>to</a:t>
            </a:r>
            <a:r>
              <a:rPr lang="de-DE" sz="1400" dirty="0"/>
              <a:t> </a:t>
            </a:r>
            <a:r>
              <a:rPr lang="de-DE" sz="1400" dirty="0" err="1"/>
              <a:t>Species</a:t>
            </a:r>
            <a:endParaRPr lang="de-DE" sz="1400" dirty="0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0B862C0C-4F11-4BDB-9B84-AF13A4EAB2B5}"/>
              </a:ext>
            </a:extLst>
          </p:cNvPr>
          <p:cNvSpPr/>
          <p:nvPr/>
        </p:nvSpPr>
        <p:spPr>
          <a:xfrm>
            <a:off x="3652655" y="2623641"/>
            <a:ext cx="373171" cy="23317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D33A7E9A-A712-49C8-BB96-45EBF80F27C6}"/>
              </a:ext>
            </a:extLst>
          </p:cNvPr>
          <p:cNvCxnSpPr>
            <a:cxnSpLocks/>
            <a:stCxn id="11" idx="1"/>
            <a:endCxn id="13" idx="0"/>
          </p:cNvCxnSpPr>
          <p:nvPr/>
        </p:nvCxnSpPr>
        <p:spPr>
          <a:xfrm flipH="1">
            <a:off x="3839241" y="1579938"/>
            <a:ext cx="403143" cy="1043703"/>
          </a:xfrm>
          <a:prstGeom prst="line">
            <a:avLst/>
          </a:prstGeom>
          <a:ln w="12700">
            <a:solidFill>
              <a:srgbClr val="4171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feld 14">
            <a:extLst>
              <a:ext uri="{FF2B5EF4-FFF2-40B4-BE49-F238E27FC236}">
                <a16:creationId xmlns:a16="http://schemas.microsoft.com/office/drawing/2014/main" id="{D0283A9D-74DE-40AA-B142-38CF8EE17B74}"/>
              </a:ext>
            </a:extLst>
          </p:cNvPr>
          <p:cNvSpPr txBox="1"/>
          <p:nvPr/>
        </p:nvSpPr>
        <p:spPr>
          <a:xfrm>
            <a:off x="248323" y="1666467"/>
            <a:ext cx="1933180" cy="52322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de-DE" sz="1400" dirty="0"/>
              <a:t>IDs = </a:t>
            </a:r>
            <a:r>
              <a:rPr lang="de-DE" sz="1400" dirty="0" err="1"/>
              <a:t>column</a:t>
            </a:r>
            <a:r>
              <a:rPr lang="de-DE" sz="1400" dirty="0"/>
              <a:t> </a:t>
            </a:r>
            <a:r>
              <a:rPr lang="de-DE" sz="1400" dirty="0" err="1"/>
              <a:t>for</a:t>
            </a:r>
            <a:r>
              <a:rPr lang="de-DE" sz="1400" dirty="0"/>
              <a:t> OTU </a:t>
            </a:r>
            <a:r>
              <a:rPr lang="de-DE" sz="1400" dirty="0" err="1"/>
              <a:t>names</a:t>
            </a:r>
            <a:endParaRPr lang="de-DE" sz="1400" dirty="0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3CE760CC-48B8-46D2-BDC6-E122FABEB889}"/>
              </a:ext>
            </a:extLst>
          </p:cNvPr>
          <p:cNvSpPr/>
          <p:nvPr/>
        </p:nvSpPr>
        <p:spPr>
          <a:xfrm>
            <a:off x="2390044" y="2640217"/>
            <a:ext cx="373171" cy="20002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85755131-F875-4583-BC44-B500C20809DD}"/>
              </a:ext>
            </a:extLst>
          </p:cNvPr>
          <p:cNvCxnSpPr>
            <a:cxnSpLocks/>
            <a:stCxn id="15" idx="2"/>
            <a:endCxn id="16" idx="2"/>
          </p:cNvCxnSpPr>
          <p:nvPr/>
        </p:nvCxnSpPr>
        <p:spPr>
          <a:xfrm>
            <a:off x="1214913" y="2189687"/>
            <a:ext cx="1175131" cy="550543"/>
          </a:xfrm>
          <a:prstGeom prst="line">
            <a:avLst/>
          </a:prstGeom>
          <a:ln w="12700">
            <a:solidFill>
              <a:srgbClr val="4171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feld 31">
            <a:extLst>
              <a:ext uri="{FF2B5EF4-FFF2-40B4-BE49-F238E27FC236}">
                <a16:creationId xmlns:a16="http://schemas.microsoft.com/office/drawing/2014/main" id="{E648578F-2D4D-4105-B429-F97A67F9C87F}"/>
              </a:ext>
            </a:extLst>
          </p:cNvPr>
          <p:cNvSpPr txBox="1"/>
          <p:nvPr/>
        </p:nvSpPr>
        <p:spPr>
          <a:xfrm>
            <a:off x="8672747" y="1150725"/>
            <a:ext cx="2679783" cy="52322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de-DE" sz="1400" dirty="0" err="1"/>
              <a:t>Species</a:t>
            </a:r>
            <a:r>
              <a:rPr lang="de-DE" sz="1400" dirty="0"/>
              <a:t> </a:t>
            </a:r>
            <a:r>
              <a:rPr lang="de-DE" sz="1400" dirty="0" err="1"/>
              <a:t>name</a:t>
            </a:r>
            <a:r>
              <a:rPr lang="de-DE" sz="1400" dirty="0"/>
              <a:t> </a:t>
            </a:r>
            <a:r>
              <a:rPr lang="de-DE" sz="1400" dirty="0" err="1"/>
              <a:t>should</a:t>
            </a:r>
            <a:r>
              <a:rPr lang="de-DE" sz="1400" dirty="0"/>
              <a:t> </a:t>
            </a:r>
            <a:r>
              <a:rPr lang="de-DE" sz="1400" dirty="0" err="1"/>
              <a:t>consist</a:t>
            </a:r>
            <a:r>
              <a:rPr lang="de-DE" sz="1400" dirty="0"/>
              <a:t> </a:t>
            </a:r>
            <a:r>
              <a:rPr lang="de-DE" sz="1400" dirty="0" err="1"/>
              <a:t>of</a:t>
            </a:r>
            <a:r>
              <a:rPr lang="de-DE" sz="1400" dirty="0"/>
              <a:t> </a:t>
            </a:r>
            <a:r>
              <a:rPr lang="de-DE" sz="1400" dirty="0" err="1"/>
              <a:t>the</a:t>
            </a:r>
            <a:r>
              <a:rPr lang="de-DE" sz="1400" dirty="0"/>
              <a:t> </a:t>
            </a:r>
            <a:r>
              <a:rPr lang="de-DE" sz="1400" dirty="0" err="1"/>
              <a:t>genus</a:t>
            </a:r>
            <a:r>
              <a:rPr lang="de-DE" sz="1400" dirty="0"/>
              <a:t> </a:t>
            </a:r>
            <a:r>
              <a:rPr lang="de-DE" sz="1400" dirty="0" err="1"/>
              <a:t>name</a:t>
            </a:r>
            <a:r>
              <a:rPr lang="de-DE" sz="1400" dirty="0"/>
              <a:t> and </a:t>
            </a:r>
            <a:r>
              <a:rPr lang="de-DE" sz="1400" dirty="0" err="1"/>
              <a:t>epithet</a:t>
            </a:r>
            <a:endParaRPr lang="de-DE" sz="1400" dirty="0"/>
          </a:p>
        </p:txBody>
      </p:sp>
      <p:sp>
        <p:nvSpPr>
          <p:cNvPr id="33" name="Ellipse 32">
            <a:extLst>
              <a:ext uri="{FF2B5EF4-FFF2-40B4-BE49-F238E27FC236}">
                <a16:creationId xmlns:a16="http://schemas.microsoft.com/office/drawing/2014/main" id="{B619BE33-D726-48BA-AE16-6D9619064203}"/>
              </a:ext>
            </a:extLst>
          </p:cNvPr>
          <p:cNvSpPr/>
          <p:nvPr/>
        </p:nvSpPr>
        <p:spPr>
          <a:xfrm>
            <a:off x="7473069" y="2777939"/>
            <a:ext cx="923452" cy="21005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AB513E2B-7652-46D8-BF3C-A46E5EAFA1FF}"/>
              </a:ext>
            </a:extLst>
          </p:cNvPr>
          <p:cNvCxnSpPr>
            <a:cxnSpLocks/>
            <a:stCxn id="32" idx="1"/>
            <a:endCxn id="33" idx="0"/>
          </p:cNvCxnSpPr>
          <p:nvPr/>
        </p:nvCxnSpPr>
        <p:spPr>
          <a:xfrm flipH="1">
            <a:off x="7934795" y="1412335"/>
            <a:ext cx="737952" cy="1365604"/>
          </a:xfrm>
          <a:prstGeom prst="line">
            <a:avLst/>
          </a:prstGeom>
          <a:ln w="12700">
            <a:solidFill>
              <a:srgbClr val="4171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feld 39">
            <a:extLst>
              <a:ext uri="{FF2B5EF4-FFF2-40B4-BE49-F238E27FC236}">
                <a16:creationId xmlns:a16="http://schemas.microsoft.com/office/drawing/2014/main" id="{1F65B087-2B8A-46CB-9D53-E710E87E9277}"/>
              </a:ext>
            </a:extLst>
          </p:cNvPr>
          <p:cNvSpPr txBox="1"/>
          <p:nvPr/>
        </p:nvSpPr>
        <p:spPr>
          <a:xfrm>
            <a:off x="5967664" y="5591324"/>
            <a:ext cx="2042862" cy="307777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de-DE" sz="1400" dirty="0"/>
              <a:t>Database </a:t>
            </a:r>
            <a:r>
              <a:rPr lang="de-DE" sz="1400" dirty="0" err="1"/>
              <a:t>hit</a:t>
            </a:r>
            <a:r>
              <a:rPr lang="de-DE" sz="1400" dirty="0"/>
              <a:t> </a:t>
            </a:r>
            <a:r>
              <a:rPr lang="de-DE" sz="1400" dirty="0" err="1"/>
              <a:t>similarity</a:t>
            </a:r>
            <a:endParaRPr lang="de-DE" sz="1400" dirty="0"/>
          </a:p>
        </p:txBody>
      </p:sp>
      <p:sp>
        <p:nvSpPr>
          <p:cNvPr id="41" name="Ellipse 40">
            <a:extLst>
              <a:ext uri="{FF2B5EF4-FFF2-40B4-BE49-F238E27FC236}">
                <a16:creationId xmlns:a16="http://schemas.microsoft.com/office/drawing/2014/main" id="{4B03CF19-EDF1-4849-A744-00AD5695CFD3}"/>
              </a:ext>
            </a:extLst>
          </p:cNvPr>
          <p:cNvSpPr/>
          <p:nvPr/>
        </p:nvSpPr>
        <p:spPr>
          <a:xfrm>
            <a:off x="8772842" y="4345881"/>
            <a:ext cx="314325" cy="18217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42" name="Gerader Verbinder 41">
            <a:extLst>
              <a:ext uri="{FF2B5EF4-FFF2-40B4-BE49-F238E27FC236}">
                <a16:creationId xmlns:a16="http://schemas.microsoft.com/office/drawing/2014/main" id="{A72DF972-E147-478A-AC0E-8A5042BB0D6E}"/>
              </a:ext>
            </a:extLst>
          </p:cNvPr>
          <p:cNvCxnSpPr>
            <a:cxnSpLocks/>
            <a:stCxn id="40" idx="3"/>
            <a:endCxn id="41" idx="3"/>
          </p:cNvCxnSpPr>
          <p:nvPr/>
        </p:nvCxnSpPr>
        <p:spPr>
          <a:xfrm flipV="1">
            <a:off x="8010526" y="4501380"/>
            <a:ext cx="808348" cy="1243833"/>
          </a:xfrm>
          <a:prstGeom prst="line">
            <a:avLst/>
          </a:prstGeom>
          <a:ln w="12700">
            <a:solidFill>
              <a:srgbClr val="4171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feld 62">
            <a:extLst>
              <a:ext uri="{FF2B5EF4-FFF2-40B4-BE49-F238E27FC236}">
                <a16:creationId xmlns:a16="http://schemas.microsoft.com/office/drawing/2014/main" id="{F70DBE51-B956-41E4-A234-B675C9774ADA}"/>
              </a:ext>
            </a:extLst>
          </p:cNvPr>
          <p:cNvSpPr txBox="1"/>
          <p:nvPr/>
        </p:nvSpPr>
        <p:spPr>
          <a:xfrm>
            <a:off x="10012999" y="4605413"/>
            <a:ext cx="1474152" cy="307777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de-DE" sz="1400" dirty="0"/>
              <a:t>Database </a:t>
            </a:r>
            <a:r>
              <a:rPr lang="de-DE" sz="1400" dirty="0" err="1"/>
              <a:t>status</a:t>
            </a:r>
            <a:endParaRPr lang="de-DE" sz="1400" dirty="0"/>
          </a:p>
        </p:txBody>
      </p:sp>
      <p:sp>
        <p:nvSpPr>
          <p:cNvPr id="64" name="Ellipse 63">
            <a:extLst>
              <a:ext uri="{FF2B5EF4-FFF2-40B4-BE49-F238E27FC236}">
                <a16:creationId xmlns:a16="http://schemas.microsoft.com/office/drawing/2014/main" id="{323DD0EC-BF5B-4951-95EC-976EE3E9D283}"/>
              </a:ext>
            </a:extLst>
          </p:cNvPr>
          <p:cNvSpPr/>
          <p:nvPr/>
        </p:nvSpPr>
        <p:spPr>
          <a:xfrm>
            <a:off x="9244100" y="3305641"/>
            <a:ext cx="369324" cy="18217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65" name="Gerader Verbinder 64">
            <a:extLst>
              <a:ext uri="{FF2B5EF4-FFF2-40B4-BE49-F238E27FC236}">
                <a16:creationId xmlns:a16="http://schemas.microsoft.com/office/drawing/2014/main" id="{4E8C7FEE-0CB8-4BC4-A491-A87AE4B3B0CF}"/>
              </a:ext>
            </a:extLst>
          </p:cNvPr>
          <p:cNvCxnSpPr>
            <a:cxnSpLocks/>
            <a:stCxn id="63" idx="0"/>
            <a:endCxn id="64" idx="5"/>
          </p:cNvCxnSpPr>
          <p:nvPr/>
        </p:nvCxnSpPr>
        <p:spPr>
          <a:xfrm flipH="1" flipV="1">
            <a:off x="9559338" y="3461140"/>
            <a:ext cx="1190737" cy="1144273"/>
          </a:xfrm>
          <a:prstGeom prst="line">
            <a:avLst/>
          </a:prstGeom>
          <a:ln w="12700">
            <a:solidFill>
              <a:srgbClr val="4171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3E419BA8-D823-4DB7-8FF7-567F82F0B91B}"/>
              </a:ext>
            </a:extLst>
          </p:cNvPr>
          <p:cNvGrpSpPr/>
          <p:nvPr/>
        </p:nvGrpSpPr>
        <p:grpSpPr>
          <a:xfrm>
            <a:off x="673365" y="6312420"/>
            <a:ext cx="3196960" cy="450110"/>
            <a:chOff x="673365" y="6312420"/>
            <a:chExt cx="3196960" cy="450110"/>
          </a:xfrm>
        </p:grpSpPr>
        <p:pic>
          <p:nvPicPr>
            <p:cNvPr id="28" name="Picture 1" descr="GeDNA(1)">
              <a:extLst>
                <a:ext uri="{FF2B5EF4-FFF2-40B4-BE49-F238E27FC236}">
                  <a16:creationId xmlns:a16="http://schemas.microsoft.com/office/drawing/2014/main" id="{8A718520-C70F-4703-8004-84532790BA5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08736" y="6385507"/>
              <a:ext cx="431418" cy="344343"/>
            </a:xfrm>
            <a:prstGeom prst="rect">
              <a:avLst/>
            </a:prstGeom>
          </p:spPr>
        </p:pic>
        <p:sp>
          <p:nvSpPr>
            <p:cNvPr id="29" name="Text Box 7">
              <a:extLst>
                <a:ext uri="{FF2B5EF4-FFF2-40B4-BE49-F238E27FC236}">
                  <a16:creationId xmlns:a16="http://schemas.microsoft.com/office/drawing/2014/main" id="{9271D495-31E7-41C6-9231-D36469A1363D}"/>
                </a:ext>
              </a:extLst>
            </p:cNvPr>
            <p:cNvSpPr txBox="1"/>
            <p:nvPr/>
          </p:nvSpPr>
          <p:spPr>
            <a:xfrm>
              <a:off x="2097405" y="6385507"/>
              <a:ext cx="1772920" cy="306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en-US" sz="1400" dirty="0">
                  <a:solidFill>
                    <a:srgbClr val="365795"/>
                  </a:solidFill>
                </a:rPr>
                <a:t>Till-Hendrik </a:t>
              </a:r>
              <a:r>
                <a:rPr lang="en-US" altLang="en-US" sz="1400" dirty="0" err="1">
                  <a:solidFill>
                    <a:srgbClr val="365795"/>
                  </a:solidFill>
                </a:rPr>
                <a:t>Macher</a:t>
              </a:r>
              <a:endParaRPr lang="en-US" altLang="en-US" sz="1400" dirty="0">
                <a:solidFill>
                  <a:srgbClr val="365795"/>
                </a:solidFill>
              </a:endParaRPr>
            </a:p>
          </p:txBody>
        </p:sp>
        <p:pic>
          <p:nvPicPr>
            <p:cNvPr id="30" name="Grafik 29" descr="Ein Bild, das Fenster enthält.&#10;&#10;Automatisch generierte Beschreibung">
              <a:extLst>
                <a:ext uri="{FF2B5EF4-FFF2-40B4-BE49-F238E27FC236}">
                  <a16:creationId xmlns:a16="http://schemas.microsoft.com/office/drawing/2014/main" id="{014FE29D-95B4-41B1-B6DC-B4CD842BF0E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73365" y="6312420"/>
              <a:ext cx="450110" cy="4501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68522557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Line 2"/>
          <p:cNvSpPr/>
          <p:nvPr/>
        </p:nvSpPr>
        <p:spPr>
          <a:xfrm flipH="1">
            <a:off x="0" y="6186600"/>
            <a:ext cx="12191760" cy="360"/>
          </a:xfrm>
          <a:prstGeom prst="line">
            <a:avLst/>
          </a:prstGeom>
          <a:ln w="25560">
            <a:solidFill>
              <a:srgbClr val="52AF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2" name="Line 3"/>
          <p:cNvSpPr/>
          <p:nvPr/>
        </p:nvSpPr>
        <p:spPr>
          <a:xfrm flipH="1">
            <a:off x="0" y="6210360"/>
            <a:ext cx="12191760" cy="360"/>
          </a:xfrm>
          <a:prstGeom prst="line">
            <a:avLst/>
          </a:prstGeom>
          <a:ln w="25560">
            <a:solidFill>
              <a:srgbClr val="4D5B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0" name="TextShape 9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r">
              <a:lnSpc>
                <a:spcPct val="100000"/>
              </a:lnSpc>
            </a:pPr>
            <a:fld id="{11E198E3-514A-4108-AF09-2FB0BC732807}" type="slidenum">
              <a:rPr lang="en-US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9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 panose="02020603050405020304"/>
            </a:endParaRPr>
          </a:p>
        </p:txBody>
      </p:sp>
      <p:sp>
        <p:nvSpPr>
          <p:cNvPr id="12" name="TextShape 1">
            <a:extLst>
              <a:ext uri="{FF2B5EF4-FFF2-40B4-BE49-F238E27FC236}">
                <a16:creationId xmlns:a16="http://schemas.microsoft.com/office/drawing/2014/main" id="{735A2372-7693-4CC1-925F-0EDC539C67B4}"/>
              </a:ext>
            </a:extLst>
          </p:cNvPr>
          <p:cNvSpPr txBox="1"/>
          <p:nvPr/>
        </p:nvSpPr>
        <p:spPr>
          <a:xfrm>
            <a:off x="838835" y="1"/>
            <a:ext cx="10513695" cy="1150724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de-DE" altLang="en-US" sz="2800" b="1" strike="noStrike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Preparing</a:t>
            </a:r>
            <a:r>
              <a:rPr lang="de-DE" altLang="en-US" sz="2800" b="1" strike="noStrike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 </a:t>
            </a:r>
            <a:r>
              <a:rPr lang="de-DE" altLang="en-US" sz="2800" b="1" strike="noStrike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the</a:t>
            </a:r>
            <a:r>
              <a:rPr lang="de-DE" altLang="en-US" sz="2800" b="1" strike="noStrike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 </a:t>
            </a:r>
            <a:r>
              <a:rPr lang="de-DE" altLang="en-US" sz="2800" b="1" strike="noStrike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TaXon</a:t>
            </a:r>
            <a:r>
              <a:rPr lang="de-DE" altLang="en-US" sz="2800" b="1" strike="noStrike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 </a:t>
            </a:r>
            <a:r>
              <a:rPr lang="de-DE" altLang="en-US" sz="2800" b="1" strike="noStrike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table</a:t>
            </a:r>
            <a:endParaRPr lang="" altLang="en-US" sz="2800" b="1" strike="noStrike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C4C9D8D1-31A0-4984-8A45-8D01345E535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36987" y="1053803"/>
            <a:ext cx="4815543" cy="4750394"/>
          </a:xfrm>
          <a:prstGeom prst="rect">
            <a:avLst/>
          </a:prstGeom>
        </p:spPr>
      </p:pic>
      <p:sp>
        <p:nvSpPr>
          <p:cNvPr id="18" name="CustomShape 8">
            <a:extLst>
              <a:ext uri="{FF2B5EF4-FFF2-40B4-BE49-F238E27FC236}">
                <a16:creationId xmlns:a16="http://schemas.microsoft.com/office/drawing/2014/main" id="{54FC9841-805F-48AF-A8D8-C5D7381E7093}"/>
              </a:ext>
            </a:extLst>
          </p:cNvPr>
          <p:cNvSpPr/>
          <p:nvPr/>
        </p:nvSpPr>
        <p:spPr>
          <a:xfrm>
            <a:off x="838835" y="1174125"/>
            <a:ext cx="5257165" cy="485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400" b="1" strike="noStrike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Replicate</a:t>
            </a:r>
            <a:r>
              <a:rPr lang="de-DE" sz="1400" b="1" strike="noStrike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b="1" strike="noStrike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consistency</a:t>
            </a:r>
            <a:endParaRPr lang="de-DE" sz="1400" b="1" strike="noStrike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latin typeface="Arial" panose="020B0604020202020204"/>
              <a:sym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First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load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the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previously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created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raw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TaXon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table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(</a:t>
            </a:r>
            <a:r>
              <a:rPr lang="de-DE" sz="1400" i="1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TTT.xlsx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sz="1400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latin typeface="Arial" panose="020B0604020202020204"/>
              <a:sym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Now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type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the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replicate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indicators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: _a, _b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Press „Preview“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to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show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an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example</a:t>
            </a:r>
            <a:endParaRPr lang="de-DE" sz="1400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latin typeface="Arial" panose="020B0604020202020204"/>
              <a:sym typeface="+mn-ea"/>
            </a:endParaRPr>
          </a:p>
          <a:p>
            <a:pPr>
              <a:lnSpc>
                <a:spcPct val="150000"/>
              </a:lnSpc>
            </a:pPr>
            <a:endParaRPr lang="de-DE" sz="1400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latin typeface="Arial" panose="020B0604020202020204"/>
              <a:sym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To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remove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all OTUs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that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are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not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present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in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both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samples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click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the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run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Run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button</a:t>
            </a:r>
            <a:endParaRPr lang="de-DE" sz="1400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latin typeface="Arial" panose="020B0604020202020204"/>
              <a:sym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A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new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table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named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i="1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TTT_cons.xlsx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was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created</a:t>
            </a:r>
            <a:endParaRPr lang="de-DE" sz="1400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latin typeface="Arial" panose="020B0604020202020204"/>
              <a:sym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de-DE" sz="1400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latin typeface="Arial" panose="020B0604020202020204"/>
              <a:sym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Comparing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the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tables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, all OTUs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that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were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not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consistent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in all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samples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were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set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to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a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read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abundance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of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zero</a:t>
            </a:r>
            <a:endParaRPr lang="de-DE" sz="1400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latin typeface="Arial" panose="020B0604020202020204"/>
              <a:sym typeface="+mn-ea"/>
            </a:endParaRPr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949A3CD9-EFF5-4900-9608-AB6867F3A75F}"/>
              </a:ext>
            </a:extLst>
          </p:cNvPr>
          <p:cNvSpPr/>
          <p:nvPr/>
        </p:nvSpPr>
        <p:spPr>
          <a:xfrm>
            <a:off x="8201590" y="3398879"/>
            <a:ext cx="373171" cy="20002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CB97539D-BB33-4092-9618-4FA9CAE6E6E3}"/>
              </a:ext>
            </a:extLst>
          </p:cNvPr>
          <p:cNvGrpSpPr/>
          <p:nvPr/>
        </p:nvGrpSpPr>
        <p:grpSpPr>
          <a:xfrm>
            <a:off x="673365" y="6312420"/>
            <a:ext cx="3196960" cy="450110"/>
            <a:chOff x="673365" y="6312420"/>
            <a:chExt cx="3196960" cy="450110"/>
          </a:xfrm>
        </p:grpSpPr>
        <p:pic>
          <p:nvPicPr>
            <p:cNvPr id="14" name="Picture 1" descr="GeDNA(1)">
              <a:extLst>
                <a:ext uri="{FF2B5EF4-FFF2-40B4-BE49-F238E27FC236}">
                  <a16:creationId xmlns:a16="http://schemas.microsoft.com/office/drawing/2014/main" id="{BE6B3192-26AF-4374-B207-D1E5B8D28D0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08736" y="6385507"/>
              <a:ext cx="431418" cy="344343"/>
            </a:xfrm>
            <a:prstGeom prst="rect">
              <a:avLst/>
            </a:prstGeom>
          </p:spPr>
        </p:pic>
        <p:sp>
          <p:nvSpPr>
            <p:cNvPr id="15" name="Text Box 7">
              <a:extLst>
                <a:ext uri="{FF2B5EF4-FFF2-40B4-BE49-F238E27FC236}">
                  <a16:creationId xmlns:a16="http://schemas.microsoft.com/office/drawing/2014/main" id="{6F981648-7E0E-4602-A2A6-FB5AB281D754}"/>
                </a:ext>
              </a:extLst>
            </p:cNvPr>
            <p:cNvSpPr txBox="1"/>
            <p:nvPr/>
          </p:nvSpPr>
          <p:spPr>
            <a:xfrm>
              <a:off x="2097405" y="6385507"/>
              <a:ext cx="1772920" cy="306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en-US" sz="1400" dirty="0">
                  <a:solidFill>
                    <a:srgbClr val="365795"/>
                  </a:solidFill>
                </a:rPr>
                <a:t>Till-Hendrik </a:t>
              </a:r>
              <a:r>
                <a:rPr lang="en-US" altLang="en-US" sz="1400" dirty="0" err="1">
                  <a:solidFill>
                    <a:srgbClr val="365795"/>
                  </a:solidFill>
                </a:rPr>
                <a:t>Macher</a:t>
              </a:r>
              <a:endParaRPr lang="en-US" altLang="en-US" sz="1400" dirty="0">
                <a:solidFill>
                  <a:srgbClr val="365795"/>
                </a:solidFill>
              </a:endParaRPr>
            </a:p>
          </p:txBody>
        </p:sp>
        <p:pic>
          <p:nvPicPr>
            <p:cNvPr id="16" name="Grafik 15" descr="Ein Bild, das Fenster enthält.&#10;&#10;Automatisch generierte Beschreibung">
              <a:extLst>
                <a:ext uri="{FF2B5EF4-FFF2-40B4-BE49-F238E27FC236}">
                  <a16:creationId xmlns:a16="http://schemas.microsoft.com/office/drawing/2014/main" id="{61DD0EAE-C300-40FC-8E5C-4123003C321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73365" y="6312420"/>
              <a:ext cx="450110" cy="4501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04380594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宋体"/>
        <a:font script="Hant" typeface="新細明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2008</Words>
  <Application>Microsoft Macintosh PowerPoint</Application>
  <PresentationFormat>Widescreen</PresentationFormat>
  <Paragraphs>356</Paragraphs>
  <Slides>32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9" baseType="lpstr">
      <vt:lpstr>宋体</vt:lpstr>
      <vt:lpstr>Arial</vt:lpstr>
      <vt:lpstr>Arial Black</vt:lpstr>
      <vt:lpstr>Calibri</vt:lpstr>
      <vt:lpstr>Times New Roman</vt:lpstr>
      <vt:lpstr>Wingdings</vt:lpstr>
      <vt:lpstr>Office 主题​​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till</dc:creator>
  <cp:lastModifiedBy>Till M.</cp:lastModifiedBy>
  <cp:revision>216</cp:revision>
  <dcterms:created xsi:type="dcterms:W3CDTF">2020-04-21T13:20:30Z</dcterms:created>
  <dcterms:modified xsi:type="dcterms:W3CDTF">2020-07-13T22:01:04Z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1033-11.1.0.8865</vt:lpwstr>
  </property>
</Properties>
</file>